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0"/>
  </p:notesMasterIdLst>
  <p:sldIdLst>
    <p:sldId id="274" r:id="rId2"/>
    <p:sldId id="289" r:id="rId3"/>
    <p:sldId id="280" r:id="rId4"/>
    <p:sldId id="281" r:id="rId5"/>
    <p:sldId id="258" r:id="rId6"/>
    <p:sldId id="278" r:id="rId7"/>
    <p:sldId id="257" r:id="rId8"/>
    <p:sldId id="276" r:id="rId9"/>
    <p:sldId id="277" r:id="rId10"/>
    <p:sldId id="265" r:id="rId11"/>
    <p:sldId id="279" r:id="rId12"/>
    <p:sldId id="266" r:id="rId13"/>
    <p:sldId id="282" r:id="rId14"/>
    <p:sldId id="284" r:id="rId15"/>
    <p:sldId id="285" r:id="rId16"/>
    <p:sldId id="268" r:id="rId17"/>
    <p:sldId id="290" r:id="rId18"/>
    <p:sldId id="273" r:id="rId19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FF9900"/>
    <a:srgbClr val="FF3300"/>
    <a:srgbClr val="003399"/>
    <a:srgbClr val="CC00FF"/>
    <a:srgbClr val="33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37" autoAdjust="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noProof="0" smtClean="0"/>
              <a:t>Spustelėkite ruošinio teksto stiliams keisti</a:t>
            </a:r>
          </a:p>
          <a:p>
            <a:pPr lvl="1"/>
            <a:r>
              <a:rPr lang="lt-LT" noProof="0" smtClean="0"/>
              <a:t>Antras lygmuo</a:t>
            </a:r>
          </a:p>
          <a:p>
            <a:pPr lvl="2"/>
            <a:r>
              <a:rPr lang="lt-LT" noProof="0" smtClean="0"/>
              <a:t>Trečias lygmuo</a:t>
            </a:r>
          </a:p>
          <a:p>
            <a:pPr lvl="3"/>
            <a:r>
              <a:rPr lang="lt-LT" noProof="0" smtClean="0"/>
              <a:t>Ketvirtas lygmuo</a:t>
            </a:r>
          </a:p>
          <a:p>
            <a:pPr lvl="4"/>
            <a:r>
              <a:rPr lang="lt-LT" noProof="0" smtClean="0"/>
              <a:t>Penktas lygmuo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9049A95-9E23-41C9-B7BE-1500A70DD68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7701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D7DF5-2D75-4115-BC87-296859DE569F}" type="datetime1">
              <a:rPr lang="ru-RU"/>
              <a:pPr>
                <a:defRPr/>
              </a:pPr>
              <a:t>27.01.2015</a:t>
            </a:fld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ADF24-3467-4FD4-AD5E-5A007087666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9181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CF3E0-F96B-4FAF-B579-A1C94217BC61}" type="datetime1">
              <a:rPr lang="ru-RU"/>
              <a:pPr>
                <a:defRPr/>
              </a:pPr>
              <a:t>27.01.2015</a:t>
            </a:fld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9D091-1D38-445C-A2FF-65DDEFE0DEB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8705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AFDAC-F991-416F-907F-757DE1D35A8F}" type="datetime1">
              <a:rPr lang="ru-RU"/>
              <a:pPr>
                <a:defRPr/>
              </a:pPr>
              <a:t>27.01.2015</a:t>
            </a:fld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D82BB-BCF4-4AB7-85FD-E539143BF7C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6288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8731B-F854-4772-82B7-F1973A25A89B}" type="datetime1">
              <a:rPr lang="ru-RU"/>
              <a:pPr>
                <a:defRPr/>
              </a:pPr>
              <a:t>27.01.2015</a:t>
            </a:fld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594A3-48B8-4A21-9057-2617CBBBAE8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07126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2E4F9-EA8E-475B-941D-167952FB5D41}" type="datetime1">
              <a:rPr lang="ru-RU"/>
              <a:pPr>
                <a:defRPr/>
              </a:pPr>
              <a:t>27.01.2015</a:t>
            </a:fld>
            <a:endParaRPr lang="lt-L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E349C-A6E1-499B-B977-9E3D22593CF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4020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CE236-2172-444F-9A26-CA6255DEC464}" type="datetime1">
              <a:rPr lang="ru-RU"/>
              <a:pPr>
                <a:defRPr/>
              </a:pPr>
              <a:t>27.01.2015</a:t>
            </a:fld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415B5-C010-4BB1-8615-21B5A291F50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5978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A1BB8-A8E8-4654-8135-40551AC8FB61}" type="datetime1">
              <a:rPr lang="ru-RU"/>
              <a:pPr>
                <a:defRPr/>
              </a:pPr>
              <a:t>27.01.2015</a:t>
            </a:fld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8432-9FB6-4A23-BFA5-39E78BF5F1E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694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A52B-5C3B-42F7-87D5-8E15CA27DB5A}" type="datetime1">
              <a:rPr lang="ru-RU"/>
              <a:pPr>
                <a:defRPr/>
              </a:pPr>
              <a:t>27.01.2015</a:t>
            </a:fld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71A06-C8C9-437D-AE25-4088D39B512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9303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E0DE-39E2-45A1-8CED-B926050F6C1B}" type="datetime1">
              <a:rPr lang="ru-RU"/>
              <a:pPr>
                <a:defRPr/>
              </a:pPr>
              <a:t>27.01.2015</a:t>
            </a:fld>
            <a:endParaRPr 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51416-73FA-48DA-881E-298C9ED228A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0204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85E88-51C2-434A-8BFA-39FC15325179}" type="datetime1">
              <a:rPr lang="ru-RU"/>
              <a:pPr>
                <a:defRPr/>
              </a:pPr>
              <a:t>27.01.2015</a:t>
            </a:fld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EC8DD-B0BA-4CA5-8936-4DB43339563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5881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CB98D-658E-491D-9D59-C4B5AF152FA9}" type="datetime1">
              <a:rPr lang="ru-RU"/>
              <a:pPr>
                <a:defRPr/>
              </a:pPr>
              <a:t>27.01.2015</a:t>
            </a:fld>
            <a:endParaRPr 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7A53F-B6F7-41E7-9EAC-DC77D8406E8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3804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B1F9B-C258-405B-B0D0-817D47F6B7CC}" type="datetime1">
              <a:rPr lang="ru-RU"/>
              <a:pPr>
                <a:defRPr/>
              </a:pPr>
              <a:t>27.01.2015</a:t>
            </a:fld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45F2D-EEDC-42D5-88B3-A432D2E0BDF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462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E0B97-146C-4D31-914B-7D77C3600154}" type="datetime1">
              <a:rPr lang="ru-RU"/>
              <a:pPr>
                <a:defRPr/>
              </a:pPr>
              <a:t>27.01.2015</a:t>
            </a:fld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4C681-C76A-4BB6-AB26-D3B67F68400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4099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Spustelėkite, jei norite keisite ruoš. pav. stilių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D94BD48F-5331-482A-8A3A-C07B5AE6B02F}" type="datetime1">
              <a:rPr lang="ru-RU"/>
              <a:pPr>
                <a:defRPr/>
              </a:pPr>
              <a:t>27.01.2015</a:t>
            </a:fld>
            <a:endParaRPr lang="lt-LT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593E0B5-F8F6-4627-9CB9-84338A309CE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jpe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5.jpeg"/><Relationship Id="rId5" Type="http://schemas.openxmlformats.org/officeDocument/2006/relationships/image" Target="../media/image7.gif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7.gif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3.gif"/><Relationship Id="rId4" Type="http://schemas.openxmlformats.org/officeDocument/2006/relationships/image" Target="../media/image3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06_&#1058;&#1085;&#1077;&#1094;%20&#1083;&#1100;&#1076;&#1080;&#1085;&#1086;&#1082;_&#1040;.&#1050;.&#1051;&#1103;&#1076;&#1086;&#1074;.mp3" TargetMode="External"/><Relationship Id="rId6" Type="http://schemas.openxmlformats.org/officeDocument/2006/relationships/image" Target="../media/image19.gif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ki.rdf.ru/" TargetMode="External"/><Relationship Id="rId3" Type="http://schemas.openxmlformats.org/officeDocument/2006/relationships/image" Target="../media/image44.jpeg"/><Relationship Id="rId7" Type="http://schemas.openxmlformats.org/officeDocument/2006/relationships/hyperlink" Target="http://musplus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hyperlink" Target="http://igrushka.kz/vip78/kolob.php" TargetMode="External"/><Relationship Id="rId5" Type="http://schemas.openxmlformats.org/officeDocument/2006/relationships/hyperlink" Target="http://beautiful-all.narod.ru/Skazki/" TargetMode="External"/><Relationship Id="rId4" Type="http://schemas.openxmlformats.org/officeDocument/2006/relationships/hyperlink" Target="http://tales-game.net/razviti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06_&#1058;&#1085;&#1077;&#1094;%20&#1083;&#1100;&#1076;&#1080;&#1085;&#1086;&#1082;_&#1040;.&#1050;.&#1051;&#1103;&#1076;&#1086;&#1074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7.png"/><Relationship Id="rId5" Type="http://schemas.openxmlformats.org/officeDocument/2006/relationships/image" Target="../media/image24.gi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4.gif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3CB7FA-240D-4EDC-BF00-05868BCEFCAA}" type="datetime1">
              <a:rPr lang="ru-RU" sz="1400"/>
              <a:pPr eaLnBrk="1" hangingPunct="1"/>
              <a:t>27.01.2015</a:t>
            </a:fld>
            <a:endParaRPr lang="lt-LT" sz="14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2053" name="Picture 7" descr="1301251585_1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67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2771775" y="1628775"/>
            <a:ext cx="37449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/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2843213" y="692150"/>
            <a:ext cx="3095625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3399FF"/>
                </a:solidFill>
              </a:rPr>
              <a:t>Учимся рассказывать сказку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sz="2000" b="1" dirty="0"/>
              <a:t>Адаптированная сказка «Колобок» 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endParaRPr lang="lt-LT" sz="2000" b="1" dirty="0"/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1816100" y="1905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/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-323850" y="0"/>
            <a:ext cx="8388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 dirty="0"/>
              <a:t>    </a:t>
            </a:r>
            <a:r>
              <a:rPr lang="ru-RU" sz="2000" b="1" dirty="0" smtClean="0"/>
              <a:t>Развитие речи</a:t>
            </a:r>
            <a:endParaRPr lang="lt-LT" sz="2000" b="1" dirty="0"/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2771775" y="2492375"/>
            <a:ext cx="38893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rgbClr val="663300"/>
                </a:solidFill>
              </a:rPr>
              <a:t>Воспитатель: </a:t>
            </a:r>
            <a:r>
              <a:rPr lang="ru-RU" sz="2000" b="1" dirty="0" err="1" smtClean="0">
                <a:solidFill>
                  <a:srgbClr val="663300"/>
                </a:solidFill>
              </a:rPr>
              <a:t>Зенова</a:t>
            </a:r>
            <a:r>
              <a:rPr lang="ru-RU" sz="2000" b="1" dirty="0" smtClean="0">
                <a:solidFill>
                  <a:srgbClr val="663300"/>
                </a:solidFill>
              </a:rPr>
              <a:t> Ирина Павловна</a:t>
            </a:r>
            <a:endParaRPr lang="ru-RU" sz="2000" b="1" dirty="0">
              <a:solidFill>
                <a:srgbClr val="6633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lt-LT" sz="2000" dirty="0"/>
          </a:p>
        </p:txBody>
      </p:sp>
      <p:pic>
        <p:nvPicPr>
          <p:cNvPr id="2059" name="Picture 13" descr="les_gifs_informatique_075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400" y="5807075"/>
            <a:ext cx="16256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 Box 15"/>
          <p:cNvSpPr txBox="1">
            <a:spLocks noChangeArrowheads="1"/>
          </p:cNvSpPr>
          <p:nvPr/>
        </p:nvSpPr>
        <p:spPr bwMode="auto">
          <a:xfrm>
            <a:off x="1979613" y="4365625"/>
            <a:ext cx="4537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 smtClean="0">
                <a:solidFill>
                  <a:srgbClr val="CC00FF"/>
                </a:solidFill>
              </a:rPr>
              <a:t>Младшая группа «Цыплёнок»</a:t>
            </a:r>
            <a:endParaRPr lang="lt-LT" sz="2400" b="1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D33EC1-EE94-450C-9BE2-F27DD1C16394}" type="datetime1">
              <a:rPr lang="ru-RU" sz="1400"/>
              <a:pPr eaLnBrk="1" hangingPunct="1"/>
              <a:t>27.01.2015</a:t>
            </a:fld>
            <a:endParaRPr lang="lt-LT" sz="1400"/>
          </a:p>
        </p:txBody>
      </p:sp>
      <p:pic>
        <p:nvPicPr>
          <p:cNvPr id="12291" name="Picture 5" descr="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851275" y="1052513"/>
            <a:ext cx="2665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t-LT" sz="2000" b="1"/>
              <a:t>Катится колобок</a:t>
            </a:r>
            <a:r>
              <a:rPr lang="ru-RU" sz="2000" b="1"/>
              <a:t>, а </a:t>
            </a:r>
            <a:endParaRPr lang="lt-LT" sz="2000" b="1"/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6443663" y="105251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</a:rPr>
              <a:t>навстречу</a:t>
            </a:r>
            <a:r>
              <a:rPr lang="ru-RU">
                <a:solidFill>
                  <a:srgbClr val="003399"/>
                </a:solidFill>
              </a:rPr>
              <a:t> </a:t>
            </a:r>
            <a:endParaRPr lang="lt-LT">
              <a:solidFill>
                <a:srgbClr val="003399"/>
              </a:solidFill>
            </a:endParaRP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7956550" y="1052513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ему</a:t>
            </a:r>
            <a:endParaRPr lang="lt-LT" sz="2000" b="1"/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3924300" y="1546225"/>
            <a:ext cx="935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</a:rPr>
              <a:t>волк:</a:t>
            </a:r>
            <a:endParaRPr lang="lt-LT" sz="2000" b="1">
              <a:solidFill>
                <a:srgbClr val="003399"/>
              </a:solidFill>
            </a:endParaRP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3708400" y="2133600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-</a:t>
            </a:r>
            <a:endParaRPr lang="lt-LT" sz="2000" b="1"/>
          </a:p>
        </p:txBody>
      </p:sp>
      <p:sp>
        <p:nvSpPr>
          <p:cNvPr id="182285" name="Text Box 13"/>
          <p:cNvSpPr txBox="1">
            <a:spLocks noChangeArrowheads="1"/>
          </p:cNvSpPr>
          <p:nvPr/>
        </p:nvSpPr>
        <p:spPr bwMode="auto">
          <a:xfrm>
            <a:off x="3708400" y="2133600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 </a:t>
            </a:r>
            <a:r>
              <a:rPr lang="lt-LT" sz="2000" b="1"/>
              <a:t>-Колобок, колобок!</a:t>
            </a:r>
          </a:p>
        </p:txBody>
      </p:sp>
      <p:sp>
        <p:nvSpPr>
          <p:cNvPr id="12298" name="Text Box 16"/>
          <p:cNvSpPr txBox="1">
            <a:spLocks noChangeArrowheads="1"/>
          </p:cNvSpPr>
          <p:nvPr/>
        </p:nvSpPr>
        <p:spPr bwMode="auto">
          <a:xfrm>
            <a:off x="6443663" y="2133600"/>
            <a:ext cx="2305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t-LT" sz="2000" b="1"/>
              <a:t>Я тебя съем!</a:t>
            </a:r>
          </a:p>
        </p:txBody>
      </p:sp>
      <p:sp>
        <p:nvSpPr>
          <p:cNvPr id="12299" name="Text Box 18"/>
          <p:cNvSpPr txBox="1">
            <a:spLocks noChangeArrowheads="1"/>
          </p:cNvSpPr>
          <p:nvPr/>
        </p:nvSpPr>
        <p:spPr bwMode="auto">
          <a:xfrm>
            <a:off x="3779838" y="2781300"/>
            <a:ext cx="1296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- Не ешь</a:t>
            </a:r>
            <a:endParaRPr lang="lt-LT" sz="2000" b="1"/>
          </a:p>
        </p:txBody>
      </p:sp>
      <p:sp>
        <p:nvSpPr>
          <p:cNvPr id="182291" name="Text Box 19"/>
          <p:cNvSpPr txBox="1">
            <a:spLocks noChangeArrowheads="1"/>
          </p:cNvSpPr>
          <p:nvPr/>
        </p:nvSpPr>
        <p:spPr bwMode="auto">
          <a:xfrm>
            <a:off x="5076825" y="2781300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</a:rPr>
              <a:t>меня,</a:t>
            </a:r>
            <a:endParaRPr lang="lt-LT" sz="2000" b="1">
              <a:solidFill>
                <a:srgbClr val="003399"/>
              </a:solidFill>
            </a:endParaRPr>
          </a:p>
        </p:txBody>
      </p:sp>
      <p:sp>
        <p:nvSpPr>
          <p:cNvPr id="12301" name="Text Box 20"/>
          <p:cNvSpPr txBox="1">
            <a:spLocks noChangeArrowheads="1"/>
          </p:cNvSpPr>
          <p:nvPr/>
        </p:nvSpPr>
        <p:spPr bwMode="auto">
          <a:xfrm>
            <a:off x="6011863" y="2781300"/>
            <a:ext cx="1081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волк, я </a:t>
            </a:r>
            <a:endParaRPr lang="lt-LT" sz="2000" b="1"/>
          </a:p>
        </p:txBody>
      </p:sp>
      <p:sp>
        <p:nvSpPr>
          <p:cNvPr id="182293" name="Text Box 21"/>
          <p:cNvSpPr txBox="1">
            <a:spLocks noChangeArrowheads="1"/>
          </p:cNvSpPr>
          <p:nvPr/>
        </p:nvSpPr>
        <p:spPr bwMode="auto">
          <a:xfrm>
            <a:off x="7092950" y="2781300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</a:rPr>
              <a:t>тебе</a:t>
            </a:r>
            <a:endParaRPr lang="lt-LT" sz="2000" b="1">
              <a:solidFill>
                <a:srgbClr val="003399"/>
              </a:solidFill>
            </a:endParaRPr>
          </a:p>
        </p:txBody>
      </p:sp>
      <p:sp>
        <p:nvSpPr>
          <p:cNvPr id="12303" name="Text Box 22"/>
          <p:cNvSpPr txBox="1">
            <a:spLocks noChangeArrowheads="1"/>
          </p:cNvSpPr>
          <p:nvPr/>
        </p:nvSpPr>
        <p:spPr bwMode="auto">
          <a:xfrm>
            <a:off x="468313" y="3213100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песенку</a:t>
            </a:r>
            <a:endParaRPr lang="lt-LT" sz="2000" b="1"/>
          </a:p>
        </p:txBody>
      </p:sp>
      <p:sp>
        <p:nvSpPr>
          <p:cNvPr id="182295" name="Text Box 23"/>
          <p:cNvSpPr txBox="1">
            <a:spLocks noChangeArrowheads="1"/>
          </p:cNvSpPr>
          <p:nvPr/>
        </p:nvSpPr>
        <p:spPr bwMode="auto">
          <a:xfrm>
            <a:off x="1763713" y="321310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</a:rPr>
              <a:t>спою.</a:t>
            </a:r>
            <a:endParaRPr lang="lt-LT" sz="2000" b="1">
              <a:solidFill>
                <a:srgbClr val="003399"/>
              </a:solidFill>
            </a:endParaRPr>
          </a:p>
        </p:txBody>
      </p:sp>
      <p:sp>
        <p:nvSpPr>
          <p:cNvPr id="182296" name="Text Box 24"/>
          <p:cNvSpPr txBox="1">
            <a:spLocks noChangeArrowheads="1"/>
          </p:cNvSpPr>
          <p:nvPr/>
        </p:nvSpPr>
        <p:spPr bwMode="auto">
          <a:xfrm>
            <a:off x="755650" y="3716338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</a:rPr>
              <a:t>Спел</a:t>
            </a:r>
            <a:endParaRPr lang="lt-LT" sz="2000" b="1">
              <a:solidFill>
                <a:srgbClr val="003399"/>
              </a:solidFill>
            </a:endParaRPr>
          </a:p>
        </p:txBody>
      </p:sp>
      <p:sp>
        <p:nvSpPr>
          <p:cNvPr id="12306" name="Text Box 25"/>
          <p:cNvSpPr txBox="1">
            <a:spLocks noChangeArrowheads="1"/>
          </p:cNvSpPr>
          <p:nvPr/>
        </p:nvSpPr>
        <p:spPr bwMode="auto">
          <a:xfrm>
            <a:off x="1619250" y="371633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и</a:t>
            </a:r>
            <a:endParaRPr lang="lt-LT" sz="2000" b="1"/>
          </a:p>
        </p:txBody>
      </p:sp>
      <p:sp>
        <p:nvSpPr>
          <p:cNvPr id="12307" name="Text Box 26"/>
          <p:cNvSpPr txBox="1">
            <a:spLocks noChangeArrowheads="1"/>
          </p:cNvSpPr>
          <p:nvPr/>
        </p:nvSpPr>
        <p:spPr bwMode="auto">
          <a:xfrm>
            <a:off x="1979613" y="3716338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убежал.</a:t>
            </a:r>
            <a:endParaRPr lang="lt-LT" sz="2000" b="1"/>
          </a:p>
        </p:txBody>
      </p:sp>
      <p:pic>
        <p:nvPicPr>
          <p:cNvPr id="182299" name="Picture 27" descr="5437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852738"/>
            <a:ext cx="8588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8" descr="6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57338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31" descr="409020891_f1913a8891_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5353050"/>
            <a:ext cx="40163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32" descr="409020891_f1913a8891_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353050"/>
            <a:ext cx="40163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37" descr="409020891_f1913a8891_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3050"/>
            <a:ext cx="40163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312" name="Picture 40" descr="Biedronka 6 Iliustracij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5111">
            <a:off x="937419" y="6246019"/>
            <a:ext cx="3587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48" descr="grass-background-h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86100"/>
            <a:ext cx="5715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-0.00254 C 0.00382 0.07431 0.01528 0.15116 0.01892 0.17963 C 0.02257 0.20811 -0.00695 0.16436 0.01389 0.16852 C 0.03472 0.17269 0.09618 0.19352 0.14392 0.20417 C 0.19166 0.21482 0.26597 0.20996 0.30069 0.23288 C 0.33541 0.25579 0.34375 0.32639 0.35225 0.3419 C 0.36076 0.35741 0.32691 0.32894 0.35225 0.32639 C 0.3776 0.32385 0.46649 0.34538 0.50399 0.32639 C 0.54149 0.30741 0.50729 0.22778 0.57725 0.21297 C 0.64722 0.19815 0.78559 0.21783 0.92396 0.2375 " pathEditMode="relative" rAng="0" ptsTypes="aaaaaaaaaA">
                                      <p:cBhvr>
                                        <p:cTn id="36" dur="2000" fill="hold"/>
                                        <p:tgtEl>
                                          <p:spTgt spid="18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80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C 0.00174 0.0088 0.00035 0.00972 0.0066 0.01343 C 0.0099 0.01528 0.01667 0.01782 0.01667 0.01782 C 0.03334 0.01713 0.05 0.01782 0.06667 0.01574 C 0.06823 0.01551 0.06858 0.01227 0.06997 0.01111 C 0.07101 0.01042 0.08125 0.00671 0.0816 0.00671 C 0.09167 0.00741 0.10174 0.00648 0.11164 0.00903 C 0.11893 0.01088 0.11337 0.03009 0.12327 0.03125 C 0.13559 0.03264 0.14775 0.03264 0.16007 0.03333 C 0.17674 0.03264 0.19341 0.03403 0.21007 0.03125 C 0.21164 0.03102 0.21146 0.02685 0.21164 0.02454 C 0.2125 0.01273 0.2099 -4.44444E-6 0.2132 -0.01111 C 0.21459 -0.01528 0.2198 -0.0125 0.22327 -0.01319 C 0.2283 -0.01412 0.23334 -0.01482 0.23837 -0.01551 C 0.25608 -0.01482 0.27396 -0.01505 0.29167 -0.01319 C 0.30712 -0.01157 0.30504 -0.01319 0.30504 -4.44444E-6 " pathEditMode="relative" ptsTypes="fffffffffffffffA">
                                      <p:cBhvr>
                                        <p:cTn id="40" dur="2000" fill="hold"/>
                                        <p:tgtEl>
                                          <p:spTgt spid="182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0" grpId="0"/>
      <p:bldP spid="182282" grpId="0"/>
      <p:bldP spid="182285" grpId="0"/>
      <p:bldP spid="182291" grpId="0"/>
      <p:bldP spid="182293" grpId="0"/>
      <p:bldP spid="182295" grpId="0"/>
      <p:bldP spid="1822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B139C4-2456-422A-8A23-7193B7693004}" type="datetime1">
              <a:rPr lang="ru-RU" sz="1400"/>
              <a:pPr eaLnBrk="1" hangingPunct="1"/>
              <a:t>27.01.2015</a:t>
            </a:fld>
            <a:endParaRPr lang="lt-LT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3317" name="Picture 2" descr="C:\Users\Администратор\Desktop\ФОНЫ\VbXNIFCl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1" name="Picture 5" descr="5437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65400"/>
            <a:ext cx="8604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3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791200"/>
            <a:ext cx="9239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6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096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B_Fly0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500438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5724525" y="5345113"/>
            <a:ext cx="2954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2400" b="1"/>
              <a:t>Катится колобок...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C -0.0059 0.01365 -0.01128 0.02801 -0.0066 0.04074 C -0.00156 0.05347 0.00243 0.06551 0.03108 0.07523 C 0.06007 0.08518 0.14306 0.09791 0.16649 0.1 C 0.1901 0.10231 0.17014 0.09051 0.17118 0.0879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136 0.08796 C 0.1724 0.09097 0.17309 0.09467 0.17466 0.09699 C 0.17743 0.10046 0.18195 0.10023 0.1849 0.10347 C 0.18768 0.10694 0.19046 0.11088 0.19306 0.11458 C 0.1941 0.1162 0.19653 0.11921 0.19653 0.11921 C 0.19584 0.12361 0.19792 0.13125 0.19462 0.1324 C 0.14896 0.14768 0.15764 0.13796 0.16632 0.12569 C 0.16476 0.1243 0.1632 0.12153 0.16146 0.12129 C 0.15052 0.1199 0.15018 0.12824 0.14306 0.13472 C 0.14375 0.13981 0.14341 0.14537 0.1448 0.15023 C 0.1533 0.18009 0.1915 0.18379 0.21146 0.18796 C 0.21875 0.1912 0.22483 0.19791 0.23125 0.20347 C 0.23525 0.20694 0.24323 0.21458 0.24323 0.21458 C 0.24688 0.21389 0.25105 0.21065 0.25469 0.2125 C 0.25677 0.21365 0.25556 0.21852 0.25625 0.22129 C 0.25938 0.23541 0.25834 0.23194 0.26302 0.24143 C 0.26407 0.24583 0.26528 0.25023 0.26632 0.25463 C 0.26684 0.25694 0.26806 0.26134 0.26806 0.26134 C 0.26771 0.26944 0.26789 0.27778 0.26632 0.28588 C 0.26372 0.30231 0.24341 0.30208 0.2349 0.30347 C 0.22275 0.30903 0.22743 0.30972 0.21146 0.3125 C 0.21042 0.31296 0.20243 0.31597 0.20139 0.3169 C 0.2 0.31805 0.19966 0.32083 0.19792 0.32129 C 0.19254 0.32315 0.18698 0.32291 0.18125 0.32361 C 0.16476 0.34583 0.15 0.34375 0.12657 0.34583 C 0.11389 0.35092 0.12327 0.34768 0.09809 0.35254 C 0.09098 0.35393 0.0875 0.35787 0.08125 0.36134 C 0.07639 0.36435 0.06528 0.36504 0.06146 0.36574 C 0.02483 0.38264 -0.01024 0.36898 -0.05191 0.36805 C -0.05347 0.36736 -0.05538 0.36666 -0.05694 0.36574 C -0.05868 0.36458 -0.05989 0.3625 -0.06198 0.36134 C -0.06562 0.35926 -0.06979 0.35856 -0.07361 0.35694 C -0.0875 0.35764 -0.10121 0.35717 -0.1151 0.35903 C -0.11875 0.35949 -0.12187 0.36227 -0.12517 0.36365 C -0.12708 0.36435 -0.13038 0.36574 -0.13038 0.36574 C -0.15329 0.38588 -0.17812 0.38009 -0.2052 0.38125 C -0.22222 0.38912 -0.24097 0.38935 -0.2585 0.39467 C -0.26267 0.39606 -0.26597 0.39722 -0.27014 0.39907 C -0.27343 0.40046 -0.2802 0.40347 -0.2802 0.40347 C -0.28559 0.41435 -0.29045 0.41296 -0.29843 0.4169 C -0.30573 0.42615 -0.31597 0.42615 -0.32517 0.43032 C -0.3302 0.4368 -0.33194 0.44282 -0.33854 0.44583 C -0.34965 0.46065 -0.34375 0.45903 -0.35347 0.45903 " pathEditMode="relative" ptsTypes="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6449FA-0260-42EC-8C14-5FEA06DEFAFA}" type="datetime1">
              <a:rPr lang="ru-RU" sz="1400"/>
              <a:pPr eaLnBrk="1" hangingPunct="1"/>
              <a:t>27.01.2015</a:t>
            </a:fld>
            <a:endParaRPr lang="lt-LT" sz="1400"/>
          </a:p>
        </p:txBody>
      </p:sp>
      <p:pic>
        <p:nvPicPr>
          <p:cNvPr id="14339" name="Picture 5" descr="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3419475" y="765175"/>
            <a:ext cx="5076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lt-LT" sz="2000" b="1"/>
              <a:t>Катится колобок, а навстречу ему</a:t>
            </a:r>
            <a:r>
              <a:rPr lang="lt-LT" sz="2400"/>
              <a:t> </a:t>
            </a:r>
            <a:br>
              <a:rPr lang="lt-LT" sz="2400"/>
            </a:br>
            <a:endParaRPr lang="lt-LT" sz="2400"/>
          </a:p>
        </p:txBody>
      </p:sp>
      <p:pic>
        <p:nvPicPr>
          <p:cNvPr id="183303" name="Picture 7" descr="5437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20938"/>
            <a:ext cx="8604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3492500" y="1268413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663300"/>
                </a:solidFill>
              </a:rPr>
              <a:t>медведь:</a:t>
            </a:r>
            <a:endParaRPr lang="lt-LT" sz="2000" b="1">
              <a:solidFill>
                <a:srgbClr val="663300"/>
              </a:solidFill>
            </a:endParaRP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3779838" y="1773238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663300"/>
                </a:solidFill>
              </a:rPr>
              <a:t>- </a:t>
            </a:r>
            <a:r>
              <a:rPr lang="lt-LT" sz="2000" b="1">
                <a:solidFill>
                  <a:srgbClr val="663300"/>
                </a:solidFill>
              </a:rPr>
              <a:t>Колобок, колобок! Я тебя съем.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3492500" y="2636838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- Не ешь</a:t>
            </a:r>
            <a:r>
              <a:rPr lang="ru-RU" sz="2000" b="1">
                <a:solidFill>
                  <a:srgbClr val="FF3300"/>
                </a:solidFill>
              </a:rPr>
              <a:t> </a:t>
            </a:r>
            <a:r>
              <a:rPr lang="ru-RU" sz="2000" b="1"/>
              <a:t>меня,</a:t>
            </a:r>
            <a:endParaRPr lang="lt-LT" sz="2000" b="1"/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5508625" y="2636838"/>
            <a:ext cx="3240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медведь,</a:t>
            </a:r>
            <a:endParaRPr lang="lt-LT" sz="2000" b="1"/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3492500" y="3068638"/>
            <a:ext cx="489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                      </a:t>
            </a:r>
            <a:r>
              <a:rPr lang="ru-RU" sz="2000" b="1">
                <a:solidFill>
                  <a:srgbClr val="663300"/>
                </a:solidFill>
              </a:rPr>
              <a:t>я тебе песенку спою!</a:t>
            </a:r>
            <a:endParaRPr lang="lt-LT" sz="2000" b="1">
              <a:solidFill>
                <a:srgbClr val="663300"/>
              </a:solidFill>
            </a:endParaRPr>
          </a:p>
        </p:txBody>
      </p:sp>
      <p:sp>
        <p:nvSpPr>
          <p:cNvPr id="14347" name="Text Box 13"/>
          <p:cNvSpPr txBox="1">
            <a:spLocks noChangeArrowheads="1"/>
          </p:cNvSpPr>
          <p:nvPr/>
        </p:nvSpPr>
        <p:spPr bwMode="auto">
          <a:xfrm>
            <a:off x="827088" y="3789363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Спел и</a:t>
            </a:r>
            <a:endParaRPr lang="lt-LT" sz="2000" b="1"/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1835150" y="3789363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663300"/>
                </a:solidFill>
              </a:rPr>
              <a:t>убежал.</a:t>
            </a:r>
            <a:endParaRPr lang="lt-LT" sz="2000" b="1">
              <a:solidFill>
                <a:srgbClr val="663300"/>
              </a:solidFill>
            </a:endParaRPr>
          </a:p>
        </p:txBody>
      </p:sp>
      <p:pic>
        <p:nvPicPr>
          <p:cNvPr id="14349" name="Picture 16" descr="Animated Nature - Flowe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038" y="260350"/>
            <a:ext cx="2857501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7" descr="butterfly_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4713"/>
            <a:ext cx="2987675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8" descr="butterfly_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026025"/>
            <a:ext cx="2519362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5" descr="409020891_f1913a8891_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5353050"/>
            <a:ext cx="40163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26" descr="409020891_f1913a8891_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53050"/>
            <a:ext cx="40163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27" descr="Animated Nature - Flowe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14972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25" name="Picture 29" descr="1194985421829660204grass_hopper_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3239">
            <a:off x="3878263" y="6346825"/>
            <a:ext cx="7207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33" descr="cartoon-grass-m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2857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-0.07801 C 0.01857 -0.07685 0.02587 -0.06967 0.02552 -0.07407 C 0.02465 -0.08241 0.01996 -0.09097 0.01371 -0.09467 C 0.01007 -0.09699 0.01857 -0.08287 0.01528 -0.08009 C 0.01389 -0.0787 0.00017 -0.10764 0.01371 -0.08009 C 0.00486 -0.06991 0.00972 -0.03241 0.01528 -0.01574 C 0.01805 -0.00764 0.01823 -0.01111 0.02222 -0.00532 C 0.02517 -0.00046 0.03073 0.00926 0.03073 0.00949 C 0.03316 0.01898 0.03611 0.02454 0.0441 0.02801 C 0.04601 0.03033 0.05156 0.0375 0.05434 0.03634 C 0.05607 0.03565 0.05087 0.03009 0.0526 0.03009 C 0.0566 0.03009 0.0592 0.03519 0.06285 0.03634 C 0.07066 0.03866 0.07864 0.03912 0.08663 0.04051 C 0.10746 0.04398 0.12847 0.04329 0.14948 0.04468 C 0.16146 0.04653 0.17326 0.04884 0.18507 0.0507 C 0.19097 0.05324 0.1967 0.05926 0.20208 0.06111 C 0.2066 0.06273 0.21111 0.06273 0.2158 0.06343 C 0.22153 0.06713 0.22726 0.06945 0.23264 0.07384 C 0.23472 0.07847 0.23489 0.08449 0.23785 0.0882 C 0.24653 0.09908 0.25694 0.09722 0.26667 0.10486 C 0.27187 0.10278 0.27656 0.09884 0.28194 0.09861 C 0.30937 0.09722 0.30017 0.10509 0.31753 0.11134 C 0.32257 0.11296 0.32778 0.1125 0.33281 0.1132 C 0.34201 0.12454 0.34219 0.13912 0.34826 0.15278 C 0.35347 0.16505 0.36059 0.17871 0.36684 0.19028 C 0.36632 0.19653 0.36649 0.20278 0.36528 0.20903 C 0.36146 0.22801 0.31962 0.22153 0.31944 0.22153 C 0.31597 0.22222 0.31215 0.2213 0.3092 0.22338 C 0.30503 0.22616 0.31059 0.24329 0.3125 0.2463 C 0.31371 0.24838 0.3158 0.24931 0.31753 0.25046 C 0.32535 0.26505 0.33246 0.27801 0.34653 0.2838 C 0.35347 0.29005 0.36007 0.29931 0.36857 0.30255 C 0.3816 0.30718 0.39757 0.30695 0.41094 0.3088 C 0.42969 0.31783 0.41389 0.31134 0.45017 0.31505 C 0.46094 0.31621 0.48229 0.31921 0.48229 0.31945 C 0.51007 0.31736 0.53923 0.32384 0.56562 0.31296 C 0.59566 0.30023 0.5375 0.31158 0.58594 0.30463 C 0.5993 0.29236 0.61354 0.28704 0.62847 0.27963 C 0.6401 0.27361 0.65017 0.26644 0.66232 0.2632 C 0.6816 0.2507 0.70903 0.24815 0.73038 0.24421 C 0.74774 0.2463 0.76562 0.24584 0.78281 0.25046 C 0.78646 0.25162 0.78767 0.25718 0.78976 0.26088 C 0.7967 0.27292 0.80035 0.28426 0.80833 0.29421 C 0.80989 0.30139 0.81111 0.31273 0.80677 0.31921 C 0.80503 0.32176 0.80191 0.32315 0.79982 0.32546 C 0.79705 0.32871 0.79167 0.34213 0.78976 0.34398 C 0.78802 0.34607 0.78507 0.3456 0.78281 0.3463 C 0.77951 0.34352 0.77396 0.34259 0.77274 0.33773 C 0.77239 0.33658 0.78489 0.34121 0.78646 0.3419 C 0.79722 0.34699 0.80729 0.34815 0.81857 0.35046 C 0.83455 0.34977 0.85035 0.35093 0.86614 0.34815 C 0.86805 0.34769 0.86857 0.34398 0.86944 0.3419 C 0.87292 0.3338 0.87118 0.33079 0.87795 0.32546 C 0.88524 0.30695 0.89427 0.29028 0.90347 0.27338 C 0.9066 0.26783 0.91146 0.26366 0.91528 0.2588 C 0.91684 0.25695 0.91736 0.2544 0.91875 0.25278 C 0.92795 0.24144 0.93837 0.23079 0.94774 0.21921 C 0.95903 0.20556 0.96649 0.19028 0.98333 0.18588 C 0.99236 0.17546 1.00833 0.17546 1.02066 0.17361 C 1.03923 0.16204 1.06042 0.16088 1.08003 0.15278 C 1.0993 0.15417 1.11857 0.15463 1.13785 0.15695 C 1.14757 0.15834 1.15607 0.16968 1.16493 0.17361 C 1.17153 0.18171 1.18055 0.18727 1.18889 0.19236 C 1.20069 0.20695 1.19462 0.20232 1.20573 0.20903 C 1.20868 0.22014 1.20503 0.21134 1.21423 0.21921 C 1.21632 0.22107 1.21736 0.22408 1.21944 0.2257 C 1.22292 0.22824 1.23611 0.23773 1.24132 0.24005 C 1.24305 0.24236 1.24427 0.2456 1.24653 0.2463 C 1.25104 0.24815 1.25781 0.23565 1.2618 0.23195 C 1.26354 0.23033 1.2651 0.22871 1.26684 0.22755 C 1.2684 0.22639 1.27205 0.2257 1.27205 0.22593 " pathEditMode="relative" rAng="0" ptsTypes="fffffffffffffffffffffffffff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83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C 0.00104 -0.0044 0.00226 -0.00903 0.0033 -0.01343 C 0.00382 -0.01574 0.00504 -0.02014 0.00504 -0.02014 C 0.0066 -0.04607 0.00486 -0.08056 0.01997 -0.1 C 0.02222 -0.10903 0.0257 -0.11273 0.0316 -0.11783 C 0.03559 -0.12616 0.03958 -0.13033 0.0467 -0.13334 C 0.05573 -0.14144 0.06268 -0.14676 0.0717 -0.15347 C 0.08889 -0.16621 0.07518 -0.15926 0.08663 -0.16459 C 0.09445 -0.16111 0.09497 -0.15347 0.1 -0.14445 C 0.10764 -0.11296 0.10486 -0.01621 0.10504 -0.00232 C 0.10452 0.00139 0.10608 0.00926 0.1033 0.00879 C 0.09774 0.00787 0.08646 0.00116 0.08993 -0.00463 C 0.0941 -0.01158 0.1033 -0.00301 0.1099 -0.00232 C 0.11979 0.01088 0.11719 0.0037 0.11997 0.01759 C 0.15486 0.01458 0.13663 0.0206 0.15504 0.0044 C 0.15955 -0.00463 0.16493 -0.01412 0.1717 -0.02014 C 0.17587 -0.03148 0.18143 -0.04676 0.18837 -0.05556 C 0.19219 -0.0713 0.19063 -0.06459 0.19323 -0.0757 C 0.17778 -0.08241 0.18038 -0.07894 0.18993 -0.12685 C 0.19149 -0.13472 0.20695 -0.1382 0.21163 -0.14005 C 0.23976 -0.13704 0.22639 -0.14352 0.23837 -0.12222 C 0.24219 -0.10671 0.24063 -0.11343 0.24323 -0.10232 C 0.24254 -0.06945 0.23785 -0.0257 0.24167 0.00879 C 0.2434 0.04745 0.2375 0.04236 0.25833 0.05092 C 0.2691 0.0662 0.29219 0.05278 0.30504 0.04444 C 0.30608 0.04143 0.30677 0.03796 0.30833 0.03541 C 0.30955 0.03333 0.31233 0.03333 0.31337 0.03102 C 0.31458 0.02847 0.31389 0.025 0.31493 0.02222 C 0.31563 0.02037 0.31719 0.01921 0.31823 0.01759 C 0.32222 -0.0081 0.3224 -0.04028 0.33663 -0.06019 C 0.34063 -0.075 0.3559 -0.08449 0.36667 -0.08889 C 0.37118 -0.0882 0.37587 -0.08912 0.38004 -0.08681 C 0.3816 -0.08588 0.3816 -0.08241 0.3816 -0.08009 C 0.38472 0.01852 0.36042 0.00602 0.38837 0.01759 C 0.39618 0.0169 0.40434 0.01921 0.41163 0.01551 C 0.41684 0.01273 0.41771 0.00278 0.4217 -0.00232 C 0.42396 -0.01505 0.43125 -0.02269 0.43663 -0.03334 C 0.4382 -0.0456 0.43976 -0.05139 0.44323 -0.06227 C 0.44479 -0.0669 0.44497 -0.07222 0.44827 -0.0757 C 0.44965 -0.07709 0.45156 -0.07709 0.4533 -0.07778 C 0.46667 -0.07709 0.48004 -0.07824 0.49323 -0.0757 C 0.49566 -0.07523 0.48715 -0.07454 0.48663 -0.0713 C 0.48524 -0.06181 0.4875 -0.05185 0.48837 -0.04236 C 0.48854 -0.04005 0.4882 -0.03611 0.48993 -0.03565 C 0.50417 -0.03287 0.51893 -0.03403 0.53333 -0.03334 C 0.56337 -0.03403 0.62327 -0.03565 0.62327 -0.03565 " pathEditMode="relative" ptsTypes="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4" grpId="0"/>
      <p:bldP spid="183305" grpId="0"/>
      <p:bldP spid="1833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0D9EE7-C1F4-492D-8FF3-CD7FD8177684}" type="datetime1">
              <a:rPr lang="ru-RU" sz="1400"/>
              <a:pPr eaLnBrk="1" hangingPunct="1"/>
              <a:t>27.01.2015</a:t>
            </a:fld>
            <a:endParaRPr lang="lt-LT" sz="14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5364" name="Picture 2" descr="C:\Users\Администратор\Desktop\ФОНЫ\Zm26hLGvQ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5" name="Picture 7" descr="5437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013325"/>
            <a:ext cx="8604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755650" y="1844675"/>
            <a:ext cx="4535488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lt-LT" sz="2400" b="1">
                <a:solidFill>
                  <a:schemeClr val="bg1"/>
                </a:solidFill>
              </a:rPr>
              <a:t>Катится колобок, а навстречу ему - лиса</a:t>
            </a:r>
            <a:r>
              <a:rPr lang="ru-RU" sz="2400" b="1">
                <a:solidFill>
                  <a:schemeClr val="bg1"/>
                </a:solidFill>
              </a:rPr>
              <a:t>.</a:t>
            </a:r>
            <a:endParaRPr lang="lt-LT" sz="2400" b="1">
              <a:solidFill>
                <a:schemeClr val="bg1"/>
              </a:solidFill>
            </a:endParaRPr>
          </a:p>
        </p:txBody>
      </p:sp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3708400" y="5484813"/>
            <a:ext cx="4572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2800">
              <a:solidFill>
                <a:schemeClr val="bg1"/>
              </a:solidFill>
            </a:endParaRPr>
          </a:p>
          <a:p>
            <a:r>
              <a:rPr lang="ru-RU" sz="2800">
                <a:solidFill>
                  <a:schemeClr val="bg1"/>
                </a:solidFill>
              </a:rPr>
              <a:t> </a:t>
            </a:r>
            <a:r>
              <a:rPr lang="ru-RU" sz="2800"/>
              <a:t>Колобок запел.</a:t>
            </a:r>
            <a:br>
              <a:rPr lang="ru-RU" sz="2800"/>
            </a:br>
            <a:endParaRPr lang="lt-LT" sz="2800"/>
          </a:p>
        </p:txBody>
      </p:sp>
      <p:pic>
        <p:nvPicPr>
          <p:cNvPr id="206861" name="06_Тнец льдинок_А.К.Лядов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лако 11"/>
          <p:cNvSpPr/>
          <p:nvPr/>
        </p:nvSpPr>
        <p:spPr>
          <a:xfrm>
            <a:off x="5651500" y="908050"/>
            <a:ext cx="3033713" cy="270986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370" name="Text Box 15"/>
          <p:cNvSpPr txBox="1">
            <a:spLocks noChangeArrowheads="1"/>
          </p:cNvSpPr>
          <p:nvPr/>
        </p:nvSpPr>
        <p:spPr bwMode="auto">
          <a:xfrm>
            <a:off x="5940425" y="1484313"/>
            <a:ext cx="25923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/>
              <a:t>-</a:t>
            </a:r>
            <a:r>
              <a:rPr lang="ru-RU">
                <a:solidFill>
                  <a:schemeClr val="bg1"/>
                </a:solidFill>
              </a:rPr>
              <a:t> </a:t>
            </a:r>
            <a:r>
              <a:rPr lang="ru-RU" sz="2400" b="1"/>
              <a:t>Здравствуй, колобок! Какой ты хорошенький</a:t>
            </a:r>
            <a:endParaRPr lang="lt-LT" sz="2400" b="1"/>
          </a:p>
        </p:txBody>
      </p:sp>
      <p:pic>
        <p:nvPicPr>
          <p:cNvPr id="15371" name="Picture 16" descr="37r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-171450"/>
            <a:ext cx="145097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1" descr="Fox Animuoti 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933825"/>
            <a:ext cx="257492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C 0.08055 -0.00301 0.16111 -0.00602 0.23333 -0.01111 C 0.30555 -0.01621 0.4 -0.02778 0.43333 -0.03102 " pathEditMode="relative" ptsTypes="aaA">
                                      <p:cBhvr>
                                        <p:cTn id="10" dur="20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3" dur="1" fill="hold"/>
                                        <p:tgtEl>
                                          <p:spTgt spid="2068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6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9FDA57-1C94-48CD-ACD9-884CED5A1AEC}" type="datetime1">
              <a:rPr lang="ru-RU" sz="1400"/>
              <a:pPr eaLnBrk="1" hangingPunct="1"/>
              <a:t>27.01.2015</a:t>
            </a:fld>
            <a:endParaRPr lang="lt-LT" sz="1400"/>
          </a:p>
        </p:txBody>
      </p:sp>
      <p:pic>
        <p:nvPicPr>
          <p:cNvPr id="16387" name="Picture 2" descr="C:\Users\Администратор\Desktop\ФОНЫ\Zm26hLGvQ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C:\Users\Администратор\Desktop\Настя\звери\0007-020-Kabany-zajchishki-jozhiki-i-mishki-na-opushke-vozle-pnja-sobralis-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365625"/>
            <a:ext cx="15938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8" name="Picture 12" descr="5437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907088"/>
            <a:ext cx="5000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лако 11"/>
          <p:cNvSpPr/>
          <p:nvPr/>
        </p:nvSpPr>
        <p:spPr>
          <a:xfrm>
            <a:off x="4859338" y="1628775"/>
            <a:ext cx="3033712" cy="270986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391" name="Text Box 14"/>
          <p:cNvSpPr txBox="1">
            <a:spLocks noChangeArrowheads="1"/>
          </p:cNvSpPr>
          <p:nvPr/>
        </p:nvSpPr>
        <p:spPr bwMode="auto">
          <a:xfrm>
            <a:off x="5219700" y="2276475"/>
            <a:ext cx="25923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- Я, колобок, стара стала, плохо слышу; сядь-ка на мою мордочку, да спой ещё раз.</a:t>
            </a:r>
            <a:endParaRPr lang="lt-LT" sz="2000" b="1"/>
          </a:p>
        </p:txBody>
      </p:sp>
      <p:sp>
        <p:nvSpPr>
          <p:cNvPr id="16392" name="Rectangle 15"/>
          <p:cNvSpPr>
            <a:spLocks noChangeArrowheads="1"/>
          </p:cNvSpPr>
          <p:nvPr/>
        </p:nvSpPr>
        <p:spPr bwMode="auto">
          <a:xfrm>
            <a:off x="2555875" y="6237288"/>
            <a:ext cx="4773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Колобок вскочил лисе на мордочку.</a:t>
            </a:r>
            <a:endParaRPr lang="lt-LT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2107 C 0.00017 -0.02709 0.00503 -0.03195 0.00799 -0.03889 C 0.00816 -0.03935 0.01111 -0.05857 0.01302 -0.06343 C 0.01597 -0.0713 0.01597 -0.06829 0.01962 -0.07454 C 0.02083 -0.07662 0.02205 -0.07871 0.02292 -0.08102 C 0.02378 -0.0831 0.02361 -0.08588 0.02465 -0.08773 C 0.03055 -0.09769 0.03663 -0.10185 0.04305 -0.10996 C 0.04496 -0.12107 0.05069 -0.12801 0.05625 -0.13658 C 0.05885 -0.14051 0.06458 -0.14769 0.06458 -0.14746 C 0.06858 -0.1632 0.07726 -0.16991 0.08958 -0.16991 L 0.09132 -0.18334 " pathEditMode="relative" rAng="0" ptsTypes="fffffffffAA">
                                      <p:cBhvr>
                                        <p:cTn id="6" dur="2000" fill="hold"/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7E4BB7-7196-422B-9CB1-72F6051F02A2}" type="datetime1">
              <a:rPr lang="ru-RU" sz="1400"/>
              <a:pPr eaLnBrk="1" hangingPunct="1"/>
              <a:t>27.01.2015</a:t>
            </a:fld>
            <a:endParaRPr lang="lt-LT" sz="14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7412" name="Picture 2" descr="C:\Users\Администратор\Desktop\ФОНЫ\Zm26hLGvQ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C:\Users\Администратор\Desktop\Настя\звери\0007-020-Kabany-zajchishki-jozhiki-i-mishki-na-opushke-vozle-pnja-sobralis-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92600"/>
            <a:ext cx="15938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6" name="Picture 6" descr="5437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6753">
            <a:off x="5219700" y="4652963"/>
            <a:ext cx="53816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619250" y="5157788"/>
            <a:ext cx="35274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/>
              <a:t>Л</a:t>
            </a:r>
            <a:r>
              <a:rPr lang="lt-LT" sz="2800"/>
              <a:t>иса - ам его! - и скушала.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C 0.00555 0.00995 0.01111 0.02013 0.01336 0.0243 " pathEditMode="relative" ptsTypes="aA">
                                      <p:cBhvr>
                                        <p:cTn id="6" dur="2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1ECF18-B9AD-4D88-A72A-E0DCA35634B1}" type="datetime1">
              <a:rPr lang="ru-RU" sz="1400"/>
              <a:pPr eaLnBrk="1" hangingPunct="1"/>
              <a:t>27.01.2015</a:t>
            </a:fld>
            <a:endParaRPr lang="lt-LT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-612775" y="0"/>
            <a:ext cx="76327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Ещё раз назови героев сказки</a:t>
            </a:r>
            <a:br>
              <a:rPr lang="ru-RU" sz="3200" smtClean="0"/>
            </a:br>
            <a:r>
              <a:rPr lang="ru-RU" sz="3200" smtClean="0"/>
              <a:t>/</a:t>
            </a:r>
            <a:r>
              <a:rPr lang="ru-RU" sz="2000" b="1" smtClean="0"/>
              <a:t>с 1 по 7</a:t>
            </a:r>
            <a:r>
              <a:rPr lang="ru-RU" sz="3200" smtClean="0"/>
              <a:t>/</a:t>
            </a:r>
            <a:endParaRPr lang="lt-LT" sz="3200" smtClean="0"/>
          </a:p>
        </p:txBody>
      </p:sp>
      <p:pic>
        <p:nvPicPr>
          <p:cNvPr id="18436" name="Picture 5" descr="Źīėīįī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836613"/>
            <a:ext cx="3810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Line 6"/>
          <p:cNvSpPr>
            <a:spLocks noChangeShapeType="1"/>
          </p:cNvSpPr>
          <p:nvPr/>
        </p:nvSpPr>
        <p:spPr bwMode="auto">
          <a:xfrm flipV="1">
            <a:off x="4284663" y="4149725"/>
            <a:ext cx="158273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3924300" y="4149725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/>
              <a:t>1.</a:t>
            </a:r>
            <a:endParaRPr lang="lt-LT" sz="1400" b="1"/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468313" y="1844675"/>
            <a:ext cx="2159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/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323850" y="2133600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1.</a:t>
            </a:r>
            <a:endParaRPr lang="lt-LT" sz="2000" b="1"/>
          </a:p>
        </p:txBody>
      </p:sp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755650" y="213360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Колобок</a:t>
            </a:r>
            <a:endParaRPr lang="lt-LT" sz="2000" b="1"/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auto">
          <a:xfrm>
            <a:off x="323850" y="2636838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2.</a:t>
            </a:r>
            <a:endParaRPr lang="lt-LT" sz="2000" b="1"/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827088" y="2636838"/>
            <a:ext cx="2449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 flipH="1" flipV="1">
            <a:off x="7596188" y="4149725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8388350" y="4581525"/>
            <a:ext cx="503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/>
              <a:t>2.</a:t>
            </a:r>
            <a:endParaRPr lang="lt-LT" sz="1400" b="1"/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755650" y="2636838"/>
            <a:ext cx="122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Лиса</a:t>
            </a:r>
            <a:endParaRPr lang="lt-LT" sz="2000" b="1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>
            <a:off x="4427538" y="3068638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8448" name="Text Box 17"/>
          <p:cNvSpPr txBox="1">
            <a:spLocks noChangeArrowheads="1"/>
          </p:cNvSpPr>
          <p:nvPr/>
        </p:nvSpPr>
        <p:spPr bwMode="auto">
          <a:xfrm>
            <a:off x="3995738" y="2924175"/>
            <a:ext cx="360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/>
              <a:t>3.</a:t>
            </a:r>
            <a:endParaRPr lang="lt-LT" sz="1400" b="1"/>
          </a:p>
        </p:txBody>
      </p:sp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323850" y="3141663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3.</a:t>
            </a:r>
            <a:endParaRPr lang="lt-LT" sz="2000" b="1"/>
          </a:p>
        </p:txBody>
      </p:sp>
      <p:sp>
        <p:nvSpPr>
          <p:cNvPr id="185363" name="Text Box 19"/>
          <p:cNvSpPr txBox="1">
            <a:spLocks noChangeArrowheads="1"/>
          </p:cNvSpPr>
          <p:nvPr/>
        </p:nvSpPr>
        <p:spPr bwMode="auto">
          <a:xfrm>
            <a:off x="755650" y="3141663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Заяц</a:t>
            </a:r>
            <a:endParaRPr lang="lt-LT" sz="2000" b="1"/>
          </a:p>
        </p:txBody>
      </p:sp>
      <p:sp>
        <p:nvSpPr>
          <p:cNvPr id="18451" name="Line 20"/>
          <p:cNvSpPr>
            <a:spLocks noChangeShapeType="1"/>
          </p:cNvSpPr>
          <p:nvPr/>
        </p:nvSpPr>
        <p:spPr bwMode="auto">
          <a:xfrm flipH="1">
            <a:off x="7451725" y="1341438"/>
            <a:ext cx="9366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8452" name="Text Box 21"/>
          <p:cNvSpPr txBox="1">
            <a:spLocks noChangeArrowheads="1"/>
          </p:cNvSpPr>
          <p:nvPr/>
        </p:nvSpPr>
        <p:spPr bwMode="auto">
          <a:xfrm>
            <a:off x="8243888" y="1125538"/>
            <a:ext cx="560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/>
              <a:t>4.</a:t>
            </a:r>
            <a:endParaRPr lang="lt-LT" sz="1400" b="1"/>
          </a:p>
        </p:txBody>
      </p:sp>
      <p:sp>
        <p:nvSpPr>
          <p:cNvPr id="18453" name="Text Box 22"/>
          <p:cNvSpPr txBox="1">
            <a:spLocks noChangeArrowheads="1"/>
          </p:cNvSpPr>
          <p:nvPr/>
        </p:nvSpPr>
        <p:spPr bwMode="auto">
          <a:xfrm>
            <a:off x="323850" y="3644900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4.</a:t>
            </a:r>
            <a:endParaRPr lang="lt-LT" sz="2000" b="1"/>
          </a:p>
        </p:txBody>
      </p:sp>
      <p:sp>
        <p:nvSpPr>
          <p:cNvPr id="185367" name="Text Box 23"/>
          <p:cNvSpPr txBox="1">
            <a:spLocks noChangeArrowheads="1"/>
          </p:cNvSpPr>
          <p:nvPr/>
        </p:nvSpPr>
        <p:spPr bwMode="auto">
          <a:xfrm>
            <a:off x="755650" y="3644900"/>
            <a:ext cx="122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Волк</a:t>
            </a:r>
            <a:endParaRPr lang="lt-LT" sz="2000" b="1"/>
          </a:p>
        </p:txBody>
      </p:sp>
      <p:sp>
        <p:nvSpPr>
          <p:cNvPr id="18455" name="Line 24"/>
          <p:cNvSpPr>
            <a:spLocks noChangeShapeType="1"/>
          </p:cNvSpPr>
          <p:nvPr/>
        </p:nvSpPr>
        <p:spPr bwMode="auto">
          <a:xfrm>
            <a:off x="5292725" y="1052513"/>
            <a:ext cx="935038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8456" name="Text Box 25"/>
          <p:cNvSpPr txBox="1">
            <a:spLocks noChangeArrowheads="1"/>
          </p:cNvSpPr>
          <p:nvPr/>
        </p:nvSpPr>
        <p:spPr bwMode="auto">
          <a:xfrm>
            <a:off x="5076825" y="836613"/>
            <a:ext cx="360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/>
              <a:t>5.</a:t>
            </a:r>
            <a:endParaRPr lang="lt-LT" sz="1400" b="1"/>
          </a:p>
        </p:txBody>
      </p:sp>
      <p:sp>
        <p:nvSpPr>
          <p:cNvPr id="18457" name="Text Box 26"/>
          <p:cNvSpPr txBox="1">
            <a:spLocks noChangeArrowheads="1"/>
          </p:cNvSpPr>
          <p:nvPr/>
        </p:nvSpPr>
        <p:spPr bwMode="auto">
          <a:xfrm>
            <a:off x="323850" y="4149725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5.</a:t>
            </a:r>
            <a:endParaRPr lang="lt-LT" sz="2000" b="1"/>
          </a:p>
        </p:txBody>
      </p:sp>
      <p:sp>
        <p:nvSpPr>
          <p:cNvPr id="185371" name="Text Box 27"/>
          <p:cNvSpPr txBox="1">
            <a:spLocks noChangeArrowheads="1"/>
          </p:cNvSpPr>
          <p:nvPr/>
        </p:nvSpPr>
        <p:spPr bwMode="auto">
          <a:xfrm>
            <a:off x="684213" y="4149725"/>
            <a:ext cx="14398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Медведь</a:t>
            </a:r>
            <a:endParaRPr lang="lt-LT" sz="2000" b="1"/>
          </a:p>
          <a:p>
            <a:pPr eaLnBrk="1" hangingPunct="1">
              <a:spcBef>
                <a:spcPct val="50000"/>
              </a:spcBef>
            </a:pPr>
            <a:endParaRPr lang="lt-LT" sz="2000" b="1"/>
          </a:p>
        </p:txBody>
      </p:sp>
      <p:pic>
        <p:nvPicPr>
          <p:cNvPr id="18459" name="Picture 30" descr="колоб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365625"/>
            <a:ext cx="19065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0" name="Line 32"/>
          <p:cNvSpPr>
            <a:spLocks noChangeShapeType="1"/>
          </p:cNvSpPr>
          <p:nvPr/>
        </p:nvSpPr>
        <p:spPr bwMode="auto">
          <a:xfrm flipV="1">
            <a:off x="3995738" y="5734050"/>
            <a:ext cx="14398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8461" name="Text Box 33"/>
          <p:cNvSpPr txBox="1">
            <a:spLocks noChangeArrowheads="1"/>
          </p:cNvSpPr>
          <p:nvPr/>
        </p:nvSpPr>
        <p:spPr bwMode="auto">
          <a:xfrm>
            <a:off x="3635375" y="5661025"/>
            <a:ext cx="720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t-LT" sz="1400" b="1"/>
              <a:t>6.</a:t>
            </a:r>
          </a:p>
        </p:txBody>
      </p:sp>
      <p:sp>
        <p:nvSpPr>
          <p:cNvPr id="18462" name="Text Box 35"/>
          <p:cNvSpPr txBox="1">
            <a:spLocks noChangeArrowheads="1"/>
          </p:cNvSpPr>
          <p:nvPr/>
        </p:nvSpPr>
        <p:spPr bwMode="auto">
          <a:xfrm>
            <a:off x="323850" y="47244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lt-LT" sz="2000" b="1"/>
              <a:t>6.</a:t>
            </a:r>
          </a:p>
        </p:txBody>
      </p:sp>
      <p:sp>
        <p:nvSpPr>
          <p:cNvPr id="185380" name="Text Box 36"/>
          <p:cNvSpPr txBox="1">
            <a:spLocks noChangeArrowheads="1"/>
          </p:cNvSpPr>
          <p:nvPr/>
        </p:nvSpPr>
        <p:spPr bwMode="auto">
          <a:xfrm>
            <a:off x="684213" y="4724400"/>
            <a:ext cx="165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Старушка</a:t>
            </a:r>
            <a:endParaRPr lang="lt-LT" sz="2000" b="1"/>
          </a:p>
        </p:txBody>
      </p:sp>
      <p:sp>
        <p:nvSpPr>
          <p:cNvPr id="18464" name="Line 37"/>
          <p:cNvSpPr>
            <a:spLocks noChangeShapeType="1"/>
          </p:cNvSpPr>
          <p:nvPr/>
        </p:nvSpPr>
        <p:spPr bwMode="auto">
          <a:xfrm flipH="1" flipV="1">
            <a:off x="6516688" y="5373688"/>
            <a:ext cx="11509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8465" name="Text Box 38"/>
          <p:cNvSpPr txBox="1">
            <a:spLocks noChangeArrowheads="1"/>
          </p:cNvSpPr>
          <p:nvPr/>
        </p:nvSpPr>
        <p:spPr bwMode="auto">
          <a:xfrm>
            <a:off x="7646988" y="5516563"/>
            <a:ext cx="454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/>
              <a:t>7.</a:t>
            </a:r>
            <a:endParaRPr lang="lt-LT" sz="1400" b="1"/>
          </a:p>
        </p:txBody>
      </p:sp>
      <p:sp>
        <p:nvSpPr>
          <p:cNvPr id="18466" name="Text Box 39"/>
          <p:cNvSpPr txBox="1">
            <a:spLocks noChangeArrowheads="1"/>
          </p:cNvSpPr>
          <p:nvPr/>
        </p:nvSpPr>
        <p:spPr bwMode="auto">
          <a:xfrm>
            <a:off x="323850" y="5229225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7.</a:t>
            </a:r>
            <a:endParaRPr lang="lt-LT" sz="2000" b="1"/>
          </a:p>
        </p:txBody>
      </p:sp>
      <p:sp>
        <p:nvSpPr>
          <p:cNvPr id="185384" name="Text Box 40"/>
          <p:cNvSpPr txBox="1">
            <a:spLocks noChangeArrowheads="1"/>
          </p:cNvSpPr>
          <p:nvPr/>
        </p:nvSpPr>
        <p:spPr bwMode="auto">
          <a:xfrm>
            <a:off x="684213" y="5229225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Старик</a:t>
            </a:r>
            <a:endParaRPr lang="lt-LT" sz="2000" b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4" grpId="0"/>
      <p:bldP spid="185359" grpId="0"/>
      <p:bldP spid="185363" grpId="0"/>
      <p:bldP spid="185367" grpId="0"/>
      <p:bldP spid="185371" grpId="0"/>
      <p:bldP spid="185380" grpId="0"/>
      <p:bldP spid="1853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833D6A-6383-4563-A30E-DE24A93ED9FE}" type="datetime1">
              <a:rPr lang="ru-RU" sz="1400"/>
              <a:pPr eaLnBrk="1" hangingPunct="1"/>
              <a:t>27.01.2015</a:t>
            </a:fld>
            <a:endParaRPr lang="lt-LT" sz="1400"/>
          </a:p>
        </p:txBody>
      </p:sp>
      <p:pic>
        <p:nvPicPr>
          <p:cNvPr id="20483" name="Picture 5" descr="pled_skazki_kolob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1341438"/>
            <a:ext cx="2928937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0" y="311150"/>
            <a:ext cx="6227763" cy="654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1800" b="1"/>
          </a:p>
          <a:p>
            <a:pPr eaLnBrk="1" hangingPunct="1"/>
            <a:r>
              <a:rPr lang="ru-RU" sz="1800" b="1"/>
              <a:t>Жили-были старик и старушка. Испекла старушка колобок. Колобок убежал.</a:t>
            </a:r>
          </a:p>
          <a:p>
            <a:pPr eaLnBrk="1" hangingPunct="1"/>
            <a:r>
              <a:rPr lang="ru-RU" sz="1800" b="1"/>
              <a:t>Катится он по дорожке, а навстречу ему- заяц:</a:t>
            </a:r>
          </a:p>
          <a:p>
            <a:pPr eaLnBrk="1" hangingPunct="1"/>
            <a:r>
              <a:rPr lang="ru-RU" sz="1800" b="1"/>
              <a:t>- Колобок, колобок, я тебя съем!</a:t>
            </a:r>
          </a:p>
          <a:p>
            <a:pPr eaLnBrk="1" hangingPunct="1"/>
            <a:r>
              <a:rPr lang="ru-RU" sz="1800" b="1"/>
              <a:t>- Не ешь меня, заяц, я тебе песенку спою!</a:t>
            </a:r>
          </a:p>
          <a:p>
            <a:pPr eaLnBrk="1" hangingPunct="1"/>
            <a:r>
              <a:rPr lang="ru-RU" sz="1800" b="1"/>
              <a:t>  Спел и убежал.</a:t>
            </a:r>
          </a:p>
          <a:p>
            <a:pPr eaLnBrk="1" hangingPunct="1"/>
            <a:r>
              <a:rPr lang="ru-RU" sz="1800" b="1"/>
              <a:t>Катится он по дорожке, а навстречу ему- волк:</a:t>
            </a:r>
          </a:p>
          <a:p>
            <a:pPr eaLnBrk="1" hangingPunct="1"/>
            <a:r>
              <a:rPr lang="ru-RU" sz="1800" b="1"/>
              <a:t>- Колобок, колобок, я тебя съем!</a:t>
            </a:r>
          </a:p>
          <a:p>
            <a:pPr eaLnBrk="1" hangingPunct="1"/>
            <a:r>
              <a:rPr lang="ru-RU" sz="1800" b="1"/>
              <a:t>- Не ешь меня, волк, я тебе песенку спою!</a:t>
            </a:r>
          </a:p>
          <a:p>
            <a:pPr eaLnBrk="1" hangingPunct="1"/>
            <a:r>
              <a:rPr lang="ru-RU" sz="1800" b="1"/>
              <a:t>  Спел и убежал.</a:t>
            </a:r>
          </a:p>
          <a:p>
            <a:pPr eaLnBrk="1" hangingPunct="1"/>
            <a:r>
              <a:rPr lang="ru-RU" sz="1800" b="1"/>
              <a:t>Катится он по дорожке, а навстречу ему- медведь:</a:t>
            </a:r>
          </a:p>
          <a:p>
            <a:pPr eaLnBrk="1" hangingPunct="1"/>
            <a:r>
              <a:rPr lang="ru-RU" sz="1800" b="1"/>
              <a:t>- Колобок, колобок, я тебя съем!</a:t>
            </a:r>
          </a:p>
          <a:p>
            <a:pPr eaLnBrk="1" hangingPunct="1"/>
            <a:r>
              <a:rPr lang="ru-RU" sz="1800" b="1"/>
              <a:t>- Не ешь меня, медведь, я тебе песенку спою!</a:t>
            </a:r>
          </a:p>
          <a:p>
            <a:pPr eaLnBrk="1" hangingPunct="1"/>
            <a:r>
              <a:rPr lang="ru-RU" sz="1800" b="1"/>
              <a:t>  Спел и убежал.</a:t>
            </a:r>
          </a:p>
          <a:p>
            <a:pPr eaLnBrk="1" hangingPunct="1"/>
            <a:r>
              <a:rPr lang="ru-RU" sz="1800" b="1"/>
              <a:t>Катится он по дорожке, а навстречу ему- лиса:</a:t>
            </a:r>
          </a:p>
          <a:p>
            <a:pPr eaLnBrk="1" hangingPunct="1"/>
            <a:r>
              <a:rPr lang="ru-RU" sz="1800" b="1"/>
              <a:t>- Здравствуй, колобок! Какой ты хорошенький!</a:t>
            </a:r>
          </a:p>
          <a:p>
            <a:pPr eaLnBrk="1" hangingPunct="1"/>
            <a:r>
              <a:rPr lang="ru-RU" sz="1800" b="1"/>
              <a:t> Колобок запел.</a:t>
            </a:r>
          </a:p>
          <a:p>
            <a:pPr eaLnBrk="1" hangingPunct="1"/>
            <a:r>
              <a:rPr lang="ru-RU" sz="1800" b="1"/>
              <a:t>- Я, колобок, стара стала, плохо слышу. Сядь-ка на мою мордочку, да спой ещё раз, - говорит лиса.</a:t>
            </a:r>
          </a:p>
          <a:p>
            <a:pPr eaLnBrk="1" hangingPunct="1"/>
            <a:r>
              <a:rPr lang="ru-RU" sz="1800" b="1"/>
              <a:t>Колобок вскочил лисе на мордочку. Л</a:t>
            </a:r>
            <a:r>
              <a:rPr lang="lt-LT" sz="1800" b="1"/>
              <a:t>иса </a:t>
            </a:r>
            <a:r>
              <a:rPr lang="ru-RU" sz="1800" b="1"/>
              <a:t>его</a:t>
            </a:r>
            <a:r>
              <a:rPr lang="lt-LT" sz="1800" b="1"/>
              <a:t> с</a:t>
            </a:r>
            <a:r>
              <a:rPr lang="ru-RU" sz="1800" b="1"/>
              <a:t>ъела.</a:t>
            </a:r>
            <a:endParaRPr lang="lt-LT" sz="1800" b="1"/>
          </a:p>
          <a:p>
            <a:pPr eaLnBrk="1" hangingPunct="1"/>
            <a:endParaRPr lang="lt-LT" sz="1800" b="1"/>
          </a:p>
          <a:p>
            <a:pPr eaLnBrk="1" hangingPunct="1">
              <a:spcBef>
                <a:spcPct val="50000"/>
              </a:spcBef>
            </a:pPr>
            <a:endParaRPr lang="lt-LT" sz="1800"/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042988" y="188913"/>
            <a:ext cx="6697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008000"/>
                </a:solidFill>
              </a:rPr>
              <a:t>Ещё раз прочитай и учись рассказывать</a:t>
            </a:r>
            <a:endParaRPr lang="lt-LT" sz="24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3B42F-A37F-47D2-B783-905C4BC21A21}" type="datetime1">
              <a:rPr lang="ru-RU" sz="1400"/>
              <a:pPr eaLnBrk="1" hangingPunct="1"/>
              <a:t>27.01.2015</a:t>
            </a:fld>
            <a:endParaRPr lang="lt-LT" sz="1400"/>
          </a:p>
        </p:txBody>
      </p:sp>
      <p:pic>
        <p:nvPicPr>
          <p:cNvPr id="21507" name="Picture 5" descr="1258404178_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7632700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771775" y="2492375"/>
            <a:ext cx="4824413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lt-LT" sz="2400">
                <a:hlinkClick r:id="rId4"/>
              </a:rPr>
              <a:t>http://tales-game.net/razvitie/</a:t>
            </a:r>
            <a:endParaRPr lang="ru-RU" sz="2400"/>
          </a:p>
          <a:p>
            <a:pPr eaLnBrk="1" hangingPunct="1"/>
            <a:r>
              <a:rPr lang="lt-LT" sz="2400">
                <a:hlinkClick r:id="rId5"/>
              </a:rPr>
              <a:t>http://beautiful-all.narod.ru/Skazki/</a:t>
            </a:r>
            <a:endParaRPr lang="ru-RU" sz="2400"/>
          </a:p>
          <a:p>
            <a:pPr eaLnBrk="1" hangingPunct="1"/>
            <a:r>
              <a:rPr lang="lt-LT" sz="2400">
                <a:hlinkClick r:id="rId6"/>
              </a:rPr>
              <a:t>http://igrushka.kz/vip78/kolob.php</a:t>
            </a:r>
            <a:r>
              <a:rPr lang="lt-LT" sz="2400"/>
              <a:t> </a:t>
            </a:r>
            <a:endParaRPr lang="ru-RU" sz="2400"/>
          </a:p>
          <a:p>
            <a:pPr eaLnBrk="1" hangingPunct="1"/>
            <a:r>
              <a:rPr lang="lt-LT" sz="2400">
                <a:hlinkClick r:id="rId7"/>
              </a:rPr>
              <a:t>http://musplus.ru/</a:t>
            </a:r>
            <a:endParaRPr lang="ru-RU" sz="2400"/>
          </a:p>
          <a:p>
            <a:pPr eaLnBrk="1" hangingPunct="1"/>
            <a:r>
              <a:rPr lang="en-US" sz="2400">
                <a:hlinkClick r:id="rId8"/>
              </a:rPr>
              <a:t>www.viki.rdf.ru</a:t>
            </a:r>
            <a:endParaRPr lang="en-US" sz="2400"/>
          </a:p>
          <a:p>
            <a:pPr eaLnBrk="1" hangingPunct="1">
              <a:spcBef>
                <a:spcPct val="50000"/>
              </a:spcBef>
            </a:pPr>
            <a:endParaRPr lang="lt-LT" sz="2400"/>
          </a:p>
        </p:txBody>
      </p:sp>
      <p:sp>
        <p:nvSpPr>
          <p:cNvPr id="21509" name="WordArt 8"/>
          <p:cNvSpPr>
            <a:spLocks noChangeArrowheads="1" noChangeShapeType="1" noTextEdit="1"/>
          </p:cNvSpPr>
          <p:nvPr/>
        </p:nvSpPr>
        <p:spPr bwMode="auto">
          <a:xfrm>
            <a:off x="2484438" y="333375"/>
            <a:ext cx="38957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Использовано: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6C75BB-F2A5-46D2-BDD6-7F197C48B03B}" type="datetime1">
              <a:rPr lang="ru-RU" sz="1400"/>
              <a:pPr eaLnBrk="1" hangingPunct="1"/>
              <a:t>27.01.2015</a:t>
            </a:fld>
            <a:endParaRPr lang="lt-LT" sz="1400"/>
          </a:p>
        </p:txBody>
      </p:sp>
      <p:pic>
        <p:nvPicPr>
          <p:cNvPr id="4099" name="Picture 5" descr="1301251585_1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9288" y="0"/>
            <a:ext cx="9793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9"/>
          <p:cNvSpPr>
            <a:spLocks noChangeArrowheads="1" noChangeShapeType="1" noTextEdit="1"/>
          </p:cNvSpPr>
          <p:nvPr/>
        </p:nvSpPr>
        <p:spPr bwMode="auto">
          <a:xfrm>
            <a:off x="2339975" y="2205038"/>
            <a:ext cx="42576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Адаптированная</a:t>
            </a:r>
          </a:p>
          <a:p>
            <a:pPr algn="ctr"/>
            <a:r>
              <a:rPr lang="uk-UA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сказка</a:t>
            </a:r>
          </a:p>
        </p:txBody>
      </p:sp>
      <p:pic>
        <p:nvPicPr>
          <p:cNvPr id="219146" name="06_Тнец льдинок_А.К.Лядов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913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9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914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66D0F9-2758-478E-B9F5-8559E9FE0517}" type="datetime1">
              <a:rPr lang="ru-RU" sz="1400"/>
              <a:pPr eaLnBrk="1" hangingPunct="1"/>
              <a:t>27.01.2015</a:t>
            </a:fld>
            <a:endParaRPr lang="lt-LT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5125" name="Picture 2" descr="C:\Users\Администратор\Desktop\ФОНЫ\rhhQW_2w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C:\Users\Администратор\Desktop\Настя\звери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536825"/>
            <a:ext cx="194151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flowers_192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2708275"/>
            <a:ext cx="181133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7" descr="flowers_192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708275"/>
            <a:ext cx="12239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8" descr="63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558958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WordArt 9"/>
          <p:cNvSpPr>
            <a:spLocks noChangeArrowheads="1" noChangeShapeType="1" noTextEdit="1"/>
          </p:cNvSpPr>
          <p:nvPr/>
        </p:nvSpPr>
        <p:spPr bwMode="auto">
          <a:xfrm>
            <a:off x="6372225" y="5084763"/>
            <a:ext cx="2524125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Жили - были</a:t>
            </a:r>
          </a:p>
          <a:p>
            <a:pPr algn="ctr"/>
            <a:r>
              <a:rPr lang="ru-RU" sz="28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старик </a:t>
            </a:r>
          </a:p>
          <a:p>
            <a:pPr algn="ctr"/>
            <a:r>
              <a:rPr lang="ru-RU" sz="28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и старушка.</a:t>
            </a:r>
            <a:endParaRPr lang="uk-UA" sz="2800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800080"/>
              </a:solidFill>
              <a:latin typeface="Arial Black"/>
            </a:endParaRPr>
          </a:p>
        </p:txBody>
      </p:sp>
      <p:pic>
        <p:nvPicPr>
          <p:cNvPr id="5131" name="Picture 12" descr="Laisvas animacijo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581525"/>
            <a:ext cx="1719263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4AD082-DCDC-4637-A7AD-6C69860DD5EC}" type="datetime1">
              <a:rPr lang="ru-RU" sz="1400"/>
              <a:pPr eaLnBrk="1" hangingPunct="1"/>
              <a:t>27.01.2015</a:t>
            </a:fld>
            <a:endParaRPr lang="lt-LT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6149" name="Picture 2" descr="C:\Users\Администратор\Desktop\ФОНЫ\5ElrLgb2o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708400" y="5715000"/>
            <a:ext cx="43624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Испекла старушка</a:t>
            </a:r>
          </a:p>
          <a:p>
            <a:pPr algn="ctr"/>
            <a:r>
              <a:rPr lang="uk-UA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 Black"/>
              </a:rPr>
              <a:t>колобок.</a:t>
            </a:r>
          </a:p>
        </p:txBody>
      </p:sp>
      <p:pic>
        <p:nvPicPr>
          <p:cNvPr id="6151" name="Picture 5" descr="C:\Users\Администратор\Desktop\Настя\звери\и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552575"/>
            <a:ext cx="41402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5437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997200"/>
            <a:ext cx="10795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flowers_192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549275"/>
            <a:ext cx="15113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Дата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ADE0BF-DBE2-4334-8C33-2C50E8CB2DF0}" type="datetime1">
              <a:rPr lang="ru-RU" sz="1400"/>
              <a:pPr eaLnBrk="1" hangingPunct="1"/>
              <a:t>27.01.2015</a:t>
            </a:fld>
            <a:endParaRPr lang="lt-LT" sz="1400"/>
          </a:p>
        </p:txBody>
      </p:sp>
      <p:pic>
        <p:nvPicPr>
          <p:cNvPr id="7171" name="Picture 9" descr="Жили были дед да баба. Испекла баба колобо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875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8" name="Picture 18" descr="5437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100488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0" descr="mėlynas drugelis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933825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8" descr="63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429000"/>
            <a:ext cx="54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0" descr="flowers_192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2349500"/>
            <a:ext cx="6715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32" descr="flowers_192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2997200"/>
            <a:ext cx="527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54" name="Group 74"/>
          <p:cNvGraphicFramePr>
            <a:graphicFrameLocks noGrp="1"/>
          </p:cNvGraphicFramePr>
          <p:nvPr>
            <p:ph/>
          </p:nvPr>
        </p:nvGraphicFramePr>
        <p:xfrm>
          <a:off x="4427538" y="6021388"/>
          <a:ext cx="4897437" cy="536575"/>
        </p:xfrm>
        <a:graphic>
          <a:graphicData uri="http://schemas.openxmlformats.org/drawingml/2006/table">
            <a:tbl>
              <a:tblPr/>
              <a:tblGrid>
                <a:gridCol w="815975"/>
                <a:gridCol w="815975"/>
                <a:gridCol w="817562"/>
                <a:gridCol w="815975"/>
                <a:gridCol w="815975"/>
                <a:gridCol w="815975"/>
              </a:tblGrid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3" name="Text Box 76"/>
          <p:cNvSpPr txBox="1">
            <a:spLocks noChangeArrowheads="1"/>
          </p:cNvSpPr>
          <p:nvPr/>
        </p:nvSpPr>
        <p:spPr bwMode="auto">
          <a:xfrm>
            <a:off x="3419475" y="476250"/>
            <a:ext cx="288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/>
              <a:t>Колобок</a:t>
            </a:r>
            <a:endParaRPr lang="lt-LT" sz="2400" b="1"/>
          </a:p>
        </p:txBody>
      </p:sp>
      <p:sp>
        <p:nvSpPr>
          <p:cNvPr id="174157" name="Text Box 77"/>
          <p:cNvSpPr txBox="1">
            <a:spLocks noChangeArrowheads="1"/>
          </p:cNvSpPr>
          <p:nvPr/>
        </p:nvSpPr>
        <p:spPr bwMode="auto">
          <a:xfrm>
            <a:off x="4356100" y="6021388"/>
            <a:ext cx="1008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lt-LT" sz="3200" dirty="0"/>
          </a:p>
        </p:txBody>
      </p:sp>
      <p:sp>
        <p:nvSpPr>
          <p:cNvPr id="174158" name="Text Box 78"/>
          <p:cNvSpPr txBox="1">
            <a:spLocks noChangeArrowheads="1"/>
          </p:cNvSpPr>
          <p:nvPr/>
        </p:nvSpPr>
        <p:spPr bwMode="auto">
          <a:xfrm>
            <a:off x="5148263" y="6092825"/>
            <a:ext cx="1009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dirty="0" smtClean="0"/>
              <a:t>б</a:t>
            </a:r>
            <a:endParaRPr lang="lt-LT" sz="2800" dirty="0"/>
          </a:p>
        </p:txBody>
      </p:sp>
      <p:sp>
        <p:nvSpPr>
          <p:cNvPr id="174159" name="Text Box 79"/>
          <p:cNvSpPr txBox="1">
            <a:spLocks noChangeArrowheads="1"/>
          </p:cNvSpPr>
          <p:nvPr/>
        </p:nvSpPr>
        <p:spPr bwMode="auto">
          <a:xfrm>
            <a:off x="6011863" y="6021388"/>
            <a:ext cx="8651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lt-LT" sz="3200" dirty="0"/>
          </a:p>
        </p:txBody>
      </p:sp>
      <p:sp>
        <p:nvSpPr>
          <p:cNvPr id="174160" name="Text Box 80"/>
          <p:cNvSpPr txBox="1">
            <a:spLocks noChangeArrowheads="1"/>
          </p:cNvSpPr>
          <p:nvPr/>
        </p:nvSpPr>
        <p:spPr bwMode="auto">
          <a:xfrm>
            <a:off x="7019925" y="6021388"/>
            <a:ext cx="8651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lt-LT" sz="3200" dirty="0"/>
          </a:p>
        </p:txBody>
      </p:sp>
      <p:sp>
        <p:nvSpPr>
          <p:cNvPr id="174161" name="Text Box 81"/>
          <p:cNvSpPr txBox="1">
            <a:spLocks noChangeArrowheads="1"/>
          </p:cNvSpPr>
          <p:nvPr/>
        </p:nvSpPr>
        <p:spPr bwMode="auto">
          <a:xfrm>
            <a:off x="7812088" y="6021388"/>
            <a:ext cx="7191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lt-LT" sz="3200" dirty="0"/>
          </a:p>
        </p:txBody>
      </p:sp>
      <p:sp>
        <p:nvSpPr>
          <p:cNvPr id="174162" name="Text Box 82"/>
          <p:cNvSpPr txBox="1">
            <a:spLocks noChangeArrowheads="1"/>
          </p:cNvSpPr>
          <p:nvPr/>
        </p:nvSpPr>
        <p:spPr bwMode="auto">
          <a:xfrm>
            <a:off x="8532813" y="6021388"/>
            <a:ext cx="6111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dirty="0"/>
              <a:t> </a:t>
            </a:r>
            <a:endParaRPr lang="lt-LT" sz="3200" dirty="0"/>
          </a:p>
        </p:txBody>
      </p:sp>
      <p:pic>
        <p:nvPicPr>
          <p:cNvPr id="7200" name="Picture 84" descr="Animuoti paveikslėliai 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2233613"/>
            <a:ext cx="216058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59259E-6 C -0.06841 0.10254 -0.13664 0.20509 -0.10174 0.24652 C -0.06685 0.28796 0.12413 0.26365 0.2099 0.24884 C 0.29566 0.23402 0.38663 0.18657 0.41337 0.15763 C 0.44011 0.1287 0.36389 0.09537 0.36997 0.07546 C 0.37604 0.05555 0.40833 0.04814 0.45 0.03773 C 0.49167 0.02731 0.56979 0.01828 0.61997 0.01319 C 0.67014 0.0081 0.65625 0.00463 0.75156 0.00648 C 0.84688 0.00833 1.01927 0.0162 1.19167 0.0243 " pathEditMode="relative" rAng="0" ptsTypes="aaaaaaaaA">
                                      <p:cBhvr>
                                        <p:cTn id="10" dur="2000" fill="hold"/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7" grpId="0"/>
      <p:bldP spid="174158" grpId="0"/>
      <p:bldP spid="174159" grpId="0"/>
      <p:bldP spid="174160" grpId="0"/>
      <p:bldP spid="174161" grpId="0"/>
      <p:bldP spid="1741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5D1535-E139-4CD3-9B54-8D6551CE081D}" type="datetime1">
              <a:rPr lang="ru-RU" sz="1400"/>
              <a:pPr eaLnBrk="1" hangingPunct="1"/>
              <a:t>27.01.2015</a:t>
            </a:fld>
            <a:endParaRPr lang="lt-LT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8197" name="Picture 2" descr="C:\Users\Администратор\Desktop\ФОНЫ\QPDyQxPON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757" name="Picture 5" descr="5437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133600"/>
            <a:ext cx="7858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37r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145097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C 0.00417 0.02245 0.00834 0.04514 0.03507 0.05995 C 0.06181 0.07477 0.11476 0.07662 0.16007 0.08889 C 0.20539 0.10116 0.26511 0.10301 0.30677 0.13333 C 0.34844 0.16366 0.40209 0.22639 0.41007 0.27107 C 0.41806 0.31574 0.46945 0.32361 0.35504 0.40208 C 0.24063 0.48056 -0.17135 0.68542 -0.27656 0.74213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Дата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285EBD-1006-4C5D-B4CE-02AE9A59177E}" type="datetime1">
              <a:rPr lang="ru-RU" sz="1400"/>
              <a:pPr eaLnBrk="1" hangingPunct="1"/>
              <a:t>27.01.2015</a:t>
            </a:fld>
            <a:endParaRPr lang="lt-LT" sz="1400"/>
          </a:p>
        </p:txBody>
      </p:sp>
      <p:pic>
        <p:nvPicPr>
          <p:cNvPr id="9219" name="Picture 7" descr="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148431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1619250" y="1916113"/>
            <a:ext cx="3313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sz="1800"/>
          </a:p>
        </p:txBody>
      </p:sp>
      <p:graphicFrame>
        <p:nvGraphicFramePr>
          <p:cNvPr id="169107" name="Group 147"/>
          <p:cNvGraphicFramePr>
            <a:graphicFrameLocks noGrp="1"/>
          </p:cNvGraphicFramePr>
          <p:nvPr>
            <p:ph sz="half" idx="1"/>
          </p:nvPr>
        </p:nvGraphicFramePr>
        <p:xfrm>
          <a:off x="468313" y="1773238"/>
          <a:ext cx="4038600" cy="518048"/>
        </p:xfrm>
        <a:graphic>
          <a:graphicData uri="http://schemas.openxmlformats.org/drawingml/2006/table">
            <a:tbl>
              <a:tblPr/>
              <a:tblGrid>
                <a:gridCol w="577850"/>
                <a:gridCol w="576262"/>
                <a:gridCol w="576263"/>
                <a:gridCol w="577850"/>
                <a:gridCol w="576262"/>
                <a:gridCol w="576263"/>
                <a:gridCol w="57785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9106" name="Group 146"/>
          <p:cNvGraphicFramePr>
            <a:graphicFrameLocks noGrp="1"/>
          </p:cNvGraphicFramePr>
          <p:nvPr>
            <p:ph sz="quarter" idx="2"/>
          </p:nvPr>
        </p:nvGraphicFramePr>
        <p:xfrm>
          <a:off x="5292725" y="4437063"/>
          <a:ext cx="3851275" cy="518048"/>
        </p:xfrm>
        <a:graphic>
          <a:graphicData uri="http://schemas.openxmlformats.org/drawingml/2006/table">
            <a:tbl>
              <a:tblPr/>
              <a:tblGrid>
                <a:gridCol w="963613"/>
                <a:gridCol w="962025"/>
                <a:gridCol w="963612"/>
                <a:gridCol w="962025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1" name="Text Box 51"/>
          <p:cNvSpPr txBox="1">
            <a:spLocks noChangeArrowheads="1"/>
          </p:cNvSpPr>
          <p:nvPr/>
        </p:nvSpPr>
        <p:spPr bwMode="auto">
          <a:xfrm>
            <a:off x="0" y="2852738"/>
            <a:ext cx="594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/>
              <a:t>колобок по дорожке, а навстречу ему -</a:t>
            </a:r>
            <a:endParaRPr lang="lt-LT" sz="2400"/>
          </a:p>
        </p:txBody>
      </p:sp>
      <p:sp>
        <p:nvSpPr>
          <p:cNvPr id="9252" name="Text Box 52"/>
          <p:cNvSpPr txBox="1">
            <a:spLocks noChangeArrowheads="1"/>
          </p:cNvSpPr>
          <p:nvPr/>
        </p:nvSpPr>
        <p:spPr bwMode="auto">
          <a:xfrm>
            <a:off x="4284663" y="2852738"/>
            <a:ext cx="1582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/>
          </a:p>
        </p:txBody>
      </p:sp>
      <p:sp>
        <p:nvSpPr>
          <p:cNvPr id="169051" name="Text Box 91"/>
          <p:cNvSpPr txBox="1">
            <a:spLocks noChangeArrowheads="1"/>
          </p:cNvSpPr>
          <p:nvPr/>
        </p:nvSpPr>
        <p:spPr bwMode="auto">
          <a:xfrm>
            <a:off x="539750" y="1700213"/>
            <a:ext cx="360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/>
              <a:t>К</a:t>
            </a:r>
            <a:endParaRPr lang="lt-LT" sz="3200"/>
          </a:p>
        </p:txBody>
      </p:sp>
      <p:sp>
        <p:nvSpPr>
          <p:cNvPr id="169052" name="Text Box 92"/>
          <p:cNvSpPr txBox="1">
            <a:spLocks noChangeArrowheads="1"/>
          </p:cNvSpPr>
          <p:nvPr/>
        </p:nvSpPr>
        <p:spPr bwMode="auto">
          <a:xfrm>
            <a:off x="1116013" y="1700213"/>
            <a:ext cx="360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/>
              <a:t>а</a:t>
            </a:r>
            <a:endParaRPr lang="lt-LT" sz="3200"/>
          </a:p>
        </p:txBody>
      </p:sp>
      <p:sp>
        <p:nvSpPr>
          <p:cNvPr id="169053" name="Text Box 93"/>
          <p:cNvSpPr txBox="1">
            <a:spLocks noChangeArrowheads="1"/>
          </p:cNvSpPr>
          <p:nvPr/>
        </p:nvSpPr>
        <p:spPr bwMode="auto">
          <a:xfrm>
            <a:off x="1619250" y="1700213"/>
            <a:ext cx="576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/>
              <a:t>т</a:t>
            </a:r>
            <a:endParaRPr lang="lt-LT" sz="3200"/>
          </a:p>
        </p:txBody>
      </p:sp>
      <p:sp>
        <p:nvSpPr>
          <p:cNvPr id="169055" name="Text Box 95"/>
          <p:cNvSpPr txBox="1">
            <a:spLocks noChangeArrowheads="1"/>
          </p:cNvSpPr>
          <p:nvPr/>
        </p:nvSpPr>
        <p:spPr bwMode="auto">
          <a:xfrm>
            <a:off x="2268538" y="1700213"/>
            <a:ext cx="503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/>
              <a:t>и</a:t>
            </a:r>
            <a:endParaRPr lang="lt-LT" sz="3200"/>
          </a:p>
        </p:txBody>
      </p:sp>
      <p:sp>
        <p:nvSpPr>
          <p:cNvPr id="169056" name="Text Box 96"/>
          <p:cNvSpPr txBox="1">
            <a:spLocks noChangeArrowheads="1"/>
          </p:cNvSpPr>
          <p:nvPr/>
        </p:nvSpPr>
        <p:spPr bwMode="auto">
          <a:xfrm>
            <a:off x="2843213" y="1700213"/>
            <a:ext cx="5762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/>
              <a:t>т</a:t>
            </a:r>
            <a:endParaRPr lang="lt-LT" sz="3200"/>
          </a:p>
        </p:txBody>
      </p:sp>
      <p:sp>
        <p:nvSpPr>
          <p:cNvPr id="169057" name="Text Box 97"/>
          <p:cNvSpPr txBox="1">
            <a:spLocks noChangeArrowheads="1"/>
          </p:cNvSpPr>
          <p:nvPr/>
        </p:nvSpPr>
        <p:spPr bwMode="auto">
          <a:xfrm>
            <a:off x="3419475" y="1700213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/>
              <a:t>с</a:t>
            </a:r>
            <a:endParaRPr lang="lt-LT" sz="3200"/>
          </a:p>
        </p:txBody>
      </p:sp>
      <p:sp>
        <p:nvSpPr>
          <p:cNvPr id="169058" name="Text Box 98"/>
          <p:cNvSpPr txBox="1">
            <a:spLocks noChangeArrowheads="1"/>
          </p:cNvSpPr>
          <p:nvPr/>
        </p:nvSpPr>
        <p:spPr bwMode="auto">
          <a:xfrm>
            <a:off x="3995738" y="1700213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/>
              <a:t>я</a:t>
            </a:r>
            <a:endParaRPr lang="lt-LT" sz="3200"/>
          </a:p>
        </p:txBody>
      </p:sp>
      <p:sp>
        <p:nvSpPr>
          <p:cNvPr id="169059" name="Text Box 99"/>
          <p:cNvSpPr txBox="1">
            <a:spLocks noChangeArrowheads="1"/>
          </p:cNvSpPr>
          <p:nvPr/>
        </p:nvSpPr>
        <p:spPr bwMode="auto">
          <a:xfrm>
            <a:off x="5867400" y="4365625"/>
            <a:ext cx="287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/>
              <a:t>з</a:t>
            </a:r>
            <a:endParaRPr lang="lt-LT" sz="3200"/>
          </a:p>
        </p:txBody>
      </p:sp>
      <p:sp>
        <p:nvSpPr>
          <p:cNvPr id="169061" name="Text Box 101"/>
          <p:cNvSpPr txBox="1">
            <a:spLocks noChangeArrowheads="1"/>
          </p:cNvSpPr>
          <p:nvPr/>
        </p:nvSpPr>
        <p:spPr bwMode="auto">
          <a:xfrm>
            <a:off x="6516688" y="4365625"/>
            <a:ext cx="43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/>
              <a:t>а</a:t>
            </a:r>
            <a:endParaRPr lang="lt-LT" sz="3200"/>
          </a:p>
        </p:txBody>
      </p:sp>
      <p:sp>
        <p:nvSpPr>
          <p:cNvPr id="169062" name="Text Box 102"/>
          <p:cNvSpPr txBox="1">
            <a:spLocks noChangeArrowheads="1"/>
          </p:cNvSpPr>
          <p:nvPr/>
        </p:nvSpPr>
        <p:spPr bwMode="auto">
          <a:xfrm>
            <a:off x="7451725" y="4365625"/>
            <a:ext cx="404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/>
              <a:t>я</a:t>
            </a:r>
            <a:endParaRPr lang="lt-LT" sz="3200"/>
          </a:p>
        </p:txBody>
      </p:sp>
      <p:sp>
        <p:nvSpPr>
          <p:cNvPr id="169063" name="Text Box 103"/>
          <p:cNvSpPr txBox="1">
            <a:spLocks noChangeArrowheads="1"/>
          </p:cNvSpPr>
          <p:nvPr/>
        </p:nvSpPr>
        <p:spPr bwMode="auto">
          <a:xfrm>
            <a:off x="8243888" y="4365625"/>
            <a:ext cx="4175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/>
              <a:t>ц</a:t>
            </a:r>
            <a:endParaRPr lang="lt-LT" sz="3200"/>
          </a:p>
        </p:txBody>
      </p:sp>
      <p:pic>
        <p:nvPicPr>
          <p:cNvPr id="169073" name="Picture 113" descr="5437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14351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5" name="Picture 136" descr="f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88913"/>
            <a:ext cx="571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6" name="Picture 142" descr="butterfly_animation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84713"/>
            <a:ext cx="2987675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7" name="Picture 152" descr="Animuoti Gamta - Gėlė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2852738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8" name="Picture 153" descr="Animuoti Gamta - Gėlė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5654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69" name="Picture 154" descr="Animuoti Gamta - Gėlė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708275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0" name="Picture 160" descr="409020891_f1913a8891_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0863" y="5541963"/>
            <a:ext cx="3513137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1" name="Picture 162" descr="409020891_f1913a8891_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5353050"/>
            <a:ext cx="40163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2" name="Picture 163" descr="Animuoti Gamta - Gėlė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4292600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3" name="Picture 164" descr="cartoon-grass-m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6029325"/>
            <a:ext cx="2857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9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11783 C -0.06944 0.23912 -0.14531 0.36065 -0.13871 0.42361 C -0.13142 0.48658 0.01979 0.45023 0.05087 0.49607 C 0.08177 0.54167 0.02518 0.66713 0.0474 0.69746 C 0.06979 0.72662 0.14931 0.65533 0.18403 0.67778 C 0.21858 0.7 0.21927 0.86991 0.25608 0.83148 C 0.29323 0.79398 0.38056 0.51412 0.40591 0.45116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69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3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51" grpId="0"/>
      <p:bldP spid="169052" grpId="0"/>
      <p:bldP spid="169053" grpId="0"/>
      <p:bldP spid="169055" grpId="0"/>
      <p:bldP spid="169056" grpId="0"/>
      <p:bldP spid="169057" grpId="0"/>
      <p:bldP spid="169058" grpId="0"/>
      <p:bldP spid="169059" grpId="0"/>
      <p:bldP spid="169061" grpId="0"/>
      <p:bldP spid="169062" grpId="0"/>
      <p:bldP spid="1690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Дата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B1F175-DF08-442D-A55C-DB40E7DFD94B}" type="datetime1">
              <a:rPr lang="ru-RU" sz="1400"/>
              <a:pPr eaLnBrk="1" hangingPunct="1"/>
              <a:t>27.01.2015</a:t>
            </a:fld>
            <a:endParaRPr lang="lt-LT" sz="1400"/>
          </a:p>
        </p:txBody>
      </p:sp>
      <p:pic>
        <p:nvPicPr>
          <p:cNvPr id="10243" name="Picture 4" descr="0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6575" y="1557338"/>
            <a:ext cx="3527425" cy="2646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0" y="1052513"/>
            <a:ext cx="3563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sz="2000" b="1"/>
              <a:t>Колобок, колобок, я тебя</a:t>
            </a:r>
          </a:p>
        </p:txBody>
      </p:sp>
      <p:pic>
        <p:nvPicPr>
          <p:cNvPr id="195590" name="Picture 6" descr="5437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789363"/>
            <a:ext cx="12192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3" name="Text Box 9"/>
          <p:cNvSpPr txBox="1">
            <a:spLocks noChangeArrowheads="1"/>
          </p:cNvSpPr>
          <p:nvPr/>
        </p:nvSpPr>
        <p:spPr bwMode="auto">
          <a:xfrm>
            <a:off x="3419475" y="1052513"/>
            <a:ext cx="865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FFCC00"/>
                </a:solidFill>
              </a:rPr>
              <a:t>съем</a:t>
            </a:r>
            <a:endParaRPr lang="lt-LT" sz="2000" b="1" dirty="0">
              <a:solidFill>
                <a:srgbClr val="FFCC00"/>
              </a:solidFill>
            </a:endParaRP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4371975" y="1052513"/>
            <a:ext cx="487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!</a:t>
            </a:r>
            <a:endParaRPr lang="lt-LT" sz="2000" b="1"/>
          </a:p>
        </p:txBody>
      </p:sp>
      <p:sp>
        <p:nvSpPr>
          <p:cNvPr id="195595" name="Text Box 11"/>
          <p:cNvSpPr txBox="1">
            <a:spLocks noChangeArrowheads="1"/>
          </p:cNvSpPr>
          <p:nvPr/>
        </p:nvSpPr>
        <p:spPr bwMode="auto">
          <a:xfrm>
            <a:off x="0" y="1628775"/>
            <a:ext cx="1331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- </a:t>
            </a:r>
            <a:r>
              <a:rPr lang="ru-RU" sz="2000" b="1">
                <a:solidFill>
                  <a:srgbClr val="FFCC00"/>
                </a:solidFill>
              </a:rPr>
              <a:t>Не ешь</a:t>
            </a:r>
            <a:endParaRPr lang="lt-LT" sz="2000" b="1">
              <a:solidFill>
                <a:srgbClr val="FFCC00"/>
              </a:solidFill>
            </a:endParaRP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1187450" y="1628775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меня,</a:t>
            </a:r>
            <a:endParaRPr lang="lt-LT" sz="2000" b="1"/>
          </a:p>
        </p:txBody>
      </p:sp>
      <p:sp>
        <p:nvSpPr>
          <p:cNvPr id="195597" name="Text Box 13"/>
          <p:cNvSpPr txBox="1">
            <a:spLocks noChangeArrowheads="1"/>
          </p:cNvSpPr>
          <p:nvPr/>
        </p:nvSpPr>
        <p:spPr bwMode="auto">
          <a:xfrm>
            <a:off x="2051050" y="1628775"/>
            <a:ext cx="865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rgbClr val="FFCC00"/>
                </a:solidFill>
              </a:rPr>
              <a:t>заяц,</a:t>
            </a:r>
            <a:endParaRPr lang="lt-LT" sz="2000" b="1">
              <a:solidFill>
                <a:srgbClr val="FFCC00"/>
              </a:solidFill>
            </a:endParaRP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2843213" y="1628775"/>
            <a:ext cx="36734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я тебе песенку спою.</a:t>
            </a:r>
            <a:endParaRPr lang="lt-LT" sz="2000" b="1"/>
          </a:p>
          <a:p>
            <a:pPr eaLnBrk="1" hangingPunct="1">
              <a:spcBef>
                <a:spcPct val="50000"/>
              </a:spcBef>
            </a:pPr>
            <a:endParaRPr lang="lt-LT" sz="2000" b="1"/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179388" y="2636838"/>
            <a:ext cx="3671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Спел и убежал.</a:t>
            </a:r>
            <a:endParaRPr lang="lt-LT" sz="2000" b="1"/>
          </a:p>
        </p:txBody>
      </p:sp>
      <p:pic>
        <p:nvPicPr>
          <p:cNvPr id="10253" name="Picture 37" descr="Animuoti Gamta - Gėlė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924175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39" descr="Animuoti Gamta - Gėlė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52738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41" descr="Animuoti Gamta - Gėlė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068638"/>
            <a:ext cx="9525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45" descr="grass-background-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86100"/>
            <a:ext cx="5715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92593E-6 C -0.00052 0.00809 -0.00052 0.01643 -0.00173 0.02453 C -0.00381 0.03888 -0.00902 0.05069 -0.01163 0.06458 C -0.0125 0.06944 -0.0144 0.08541 -0.01666 0.08888 C -0.01857 0.09189 -0.02222 0.09189 -0.025 0.09351 C -0.03159 0.10208 -0.0394 0.10833 -0.04843 0.1111 C -0.05399 0.11272 -0.0651 0.11573 -0.0651 0.11573 C -0.07743 0.12384 -0.09479 0.12499 -0.10833 0.12684 C -0.11458 0.1287 -0.12048 0.13147 -0.12673 0.13333 C -0.16614 0.1287 -0.20052 0.12476 -0.23663 0.10462 C -0.23611 0.10902 -0.23697 0.11411 -0.23506 0.11782 C -0.2342 0.11967 -0.23506 0.11064 -0.23333 0.1111 C -0.2302 0.11203 -0.22812 0.1162 -0.22673 0.12013 C -0.22586 0.12268 -0.23003 0.11689 -0.23177 0.11573 C -0.23333 0.11481 -0.23506 0.11411 -0.23663 0.11342 C -0.24461 0.10347 -0.23472 0.11434 -0.25173 0.10462 C -0.2743 0.09166 -0.25243 0.09768 -0.275 0.09351 C -0.28281 0.08981 -0.29288 0.08772 -0.3 0.0824 C -0.30729 0.07708 -0.3125 0.06782 -0.31996 0.06458 C -0.34131 0.04583 -0.36822 0.03518 -0.3934 0.03124 C -0.41354 0.03286 -0.42986 0.03657 -0.44843 0.04675 C -0.45416 0.04999 -0.45954 0.05416 -0.4651 0.05786 C -0.46857 0.06018 -0.475 0.06666 -0.475 0.06666 C -0.4776 0.07661 -0.48055 0.07476 -0.48506 0.0824 C -0.48628 0.08448 -0.4875 0.08657 -0.48836 0.08888 C -0.48923 0.09097 -0.48871 0.09421 -0.4901 0.09559 C -0.49184 0.09745 -0.49461 0.09675 -0.4967 0.09791 C -0.51354 0.10647 -0.49305 0.09884 -0.51006 0.10462 C -0.51666 0.10972 -0.5217 0.11759 -0.52829 0.12222 C -0.53541 0.12708 -0.54409 0.12777 -0.55173 0.13124 C -0.58506 0.13055 -0.65173 0.12893 -0.65173 0.12893 C -0.65677 0.11527 -0.65416 0.11573 -0.6717 0.12222 C -0.67881 0.12476 -0.6842 0.13448 -0.69184 0.13564 C -0.71284 0.13888 -0.70173 0.13749 -0.725 0.14004 C -0.73732 0.14305 -0.7493 0.14652 -0.76163 0.14907 C -0.77065 0.15694 -0.77656 0.16735 -0.78333 0.17777 C -0.78541 0.18101 -0.78819 0.18333 -0.7901 0.1868 C -0.79722 0.19999 -0.80156 0.2111 -0.81163 0.22013 C -0.82083 0.23726 -0.81649 0.23124 -0.82343 0.24004 C -0.8243 0.24351 -0.83506 0.27036 -0.83663 0.27129 C -0.84079 0.2736 -0.84531 0.27337 -0.85 0.27337 C -0.875 0.27407 -0.9 0.27337 -0.925 0.27337 " pathEditMode="relative" ptsTypes="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3" grpId="0"/>
      <p:bldP spid="195595" grpId="0"/>
      <p:bldP spid="1955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41D7D4-BB53-492A-AEA4-77A5C6C021D9}" type="datetime1">
              <a:rPr lang="ru-RU" sz="1400"/>
              <a:pPr eaLnBrk="1" hangingPunct="1"/>
              <a:t>27.01.2015</a:t>
            </a:fld>
            <a:endParaRPr lang="lt-LT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1268" name="Picture 2" descr="C:\Users\Администратор\Desktop\ФОНЫ\3p5UGGK_ER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875" y="260350"/>
            <a:ext cx="9540875" cy="7156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1733" name="Picture 5" descr="5437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52738"/>
            <a:ext cx="10731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mėlynas drugelis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932238"/>
            <a:ext cx="3762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mėlynas drugeli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149725"/>
            <a:ext cx="447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37r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-171450"/>
            <a:ext cx="145097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4932363" y="6137275"/>
            <a:ext cx="295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lt-LT" sz="2400" b="1"/>
              <a:t>Катится колобок...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C -0.04774 0.01736 -0.09531 0.03472 -0.1217 0.05555 C -0.14809 0.07639 -0.16945 0.09653 -0.15834 0.12454 C -0.14722 0.15255 -0.0434 0.19606 -0.05504 0.22454 C -0.06667 0.25301 -0.17656 0.26204 -0.2283 0.2956 C -0.28004 0.32917 -0.35347 0.38958 -0.36511 0.42662 C -0.37674 0.46366 -0.34844 0.48403 -0.29844 0.51782 C -0.24844 0.55162 -0.15677 0.59028 -0.06511 0.62893 " pathEditMode="relative" ptsTypes="aaaaaaaA">
                                      <p:cBhvr>
                                        <p:cTn id="10" dur="20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umatytasis dizainas">
  <a:themeElements>
    <a:clrScheme name="Numatytasis dizaina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umatytasis dizain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umatytasis dizaina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matytasis dizaina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matytasis dizaina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umatytasis dizainas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2.xml><?xml version="1.0" encoding="utf-8"?>
<a:themeOverride xmlns:a="http://schemas.openxmlformats.org/drawingml/2006/main">
  <a:clrScheme name="Numatytasis dizainas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ppt/theme/themeOverride3.xml><?xml version="1.0" encoding="utf-8"?>
<a:themeOverride xmlns:a="http://schemas.openxmlformats.org/drawingml/2006/main">
  <a:clrScheme name="Numatytasis dizainas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ppt/theme/themeOverride4.xml><?xml version="1.0" encoding="utf-8"?>
<a:themeOverride xmlns:a="http://schemas.openxmlformats.org/drawingml/2006/main">
  <a:clrScheme name="Numatytasis dizainas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ppt/theme/themeOverride5.xml><?xml version="1.0" encoding="utf-8"?>
<a:themeOverride xmlns:a="http://schemas.openxmlformats.org/drawingml/2006/main">
  <a:clrScheme name="Numatytasis dizainas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480</Words>
  <Application>Microsoft Office PowerPoint</Application>
  <PresentationFormat>Экран (4:3)</PresentationFormat>
  <Paragraphs>139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Numatytasis dizainas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Ещё раз назови героев сказки /с 1 по 7/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Namai</dc:creator>
  <cp:lastModifiedBy>Windows User</cp:lastModifiedBy>
  <cp:revision>21</cp:revision>
  <cp:lastPrinted>1601-01-01T00:00:00Z</cp:lastPrinted>
  <dcterms:created xsi:type="dcterms:W3CDTF">2012-01-23T13:29:26Z</dcterms:created>
  <dcterms:modified xsi:type="dcterms:W3CDTF">2015-01-27T16:08:46Z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1756605</vt:lpwstr>
  </property>
  <property fmtid="{D5CDD505-2E9C-101B-9397-08002B2CF9AE}" pid="3" name="NXPowerLiteSettings">
    <vt:lpwstr>F5200358026400</vt:lpwstr>
  </property>
  <property fmtid="{D5CDD505-2E9C-101B-9397-08002B2CF9AE}" pid="4" name="NXPowerLiteVersion">
    <vt:lpwstr>D5.0.6</vt:lpwstr>
  </property>
  <property fmtid="{D5CDD505-2E9C-101B-9397-08002B2CF9AE}" pid="5" name="NXTAG2">
    <vt:lpwstr>000800c41c0000000000010250600207f5200358026400</vt:lpwstr>
  </property>
  <property fmtid="{D5CDD505-2E9C-101B-9397-08002B2CF9AE}" pid="6" name="Version">
    <vt:i4>9</vt:i4>
  </property>
</Properties>
</file>